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4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18288000" cy="10287000"/>
  <p:notesSz cx="6858000" cy="9144000"/>
  <p:embeddedFontLst>
    <p:embeddedFont>
      <p:font typeface="Squada One" charset="1" panose="02000000000000000000"/>
      <p:regular r:id="rId46"/>
    </p:embeddedFont>
    <p:embeddedFont>
      <p:font typeface="Klima" charset="1" panose="02010503040200000003"/>
      <p:regular r:id="rId47"/>
    </p:embeddedFont>
    <p:embeddedFont>
      <p:font typeface="Klima Bold" charset="1" panose="02010503040200000003"/>
      <p:regular r:id="rId48"/>
    </p:embeddedFont>
    <p:embeddedFont>
      <p:font typeface="Klima Italics" charset="1" panose="02010503040200000003"/>
      <p:regular r:id="rId6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fonts/font46.fntdata" Type="http://schemas.openxmlformats.org/officeDocument/2006/relationships/font"/><Relationship Id="rId47" Target="fonts/font47.fntdata" Type="http://schemas.openxmlformats.org/officeDocument/2006/relationships/font"/><Relationship Id="rId48" Target="fonts/font48.fntdata" Type="http://schemas.openxmlformats.org/officeDocument/2006/relationships/font"/><Relationship Id="rId49" Target="notesMasters/notesMaster1.xml" Type="http://schemas.openxmlformats.org/officeDocument/2006/relationships/notesMaster"/><Relationship Id="rId5" Target="tableStyles.xml" Type="http://schemas.openxmlformats.org/officeDocument/2006/relationships/tableStyles"/><Relationship Id="rId50" Target="theme/theme2.xml" Type="http://schemas.openxmlformats.org/officeDocument/2006/relationships/theme"/><Relationship Id="rId51" Target="notesSlides/notesSlide1.xml" Type="http://schemas.openxmlformats.org/officeDocument/2006/relationships/notesSlide"/><Relationship Id="rId52" Target="notesSlides/notesSlide2.xml" Type="http://schemas.openxmlformats.org/officeDocument/2006/relationships/notesSlide"/><Relationship Id="rId53" Target="notesSlides/notesSlide3.xml" Type="http://schemas.openxmlformats.org/officeDocument/2006/relationships/notesSlide"/><Relationship Id="rId54" Target="notesSlides/notesSlide4.xml" Type="http://schemas.openxmlformats.org/officeDocument/2006/relationships/notesSlide"/><Relationship Id="rId55" Target="notesSlides/notesSlide5.xml" Type="http://schemas.openxmlformats.org/officeDocument/2006/relationships/notesSlide"/><Relationship Id="rId56" Target="notesSlides/notesSlide6.xml" Type="http://schemas.openxmlformats.org/officeDocument/2006/relationships/notesSlide"/><Relationship Id="rId57" Target="notesSlides/notesSlide7.xml" Type="http://schemas.openxmlformats.org/officeDocument/2006/relationships/notesSlide"/><Relationship Id="rId58" Target="notesSlides/notesSlide8.xml" Type="http://schemas.openxmlformats.org/officeDocument/2006/relationships/notesSlide"/><Relationship Id="rId59" Target="notesSlides/notesSlide9.xml" Type="http://schemas.openxmlformats.org/officeDocument/2006/relationships/notesSlide"/><Relationship Id="rId6" Target="slides/slide1.xml" Type="http://schemas.openxmlformats.org/officeDocument/2006/relationships/slide"/><Relationship Id="rId60" Target="notesSlides/notesSlide10.xml" Type="http://schemas.openxmlformats.org/officeDocument/2006/relationships/notesSlide"/><Relationship Id="rId61" Target="notesSlides/notesSlide11.xml" Type="http://schemas.openxmlformats.org/officeDocument/2006/relationships/notesSlide"/><Relationship Id="rId62" Target="notesSlides/notesSlide12.xml" Type="http://schemas.openxmlformats.org/officeDocument/2006/relationships/notesSlide"/><Relationship Id="rId63" Target="notesSlides/notesSlide13.xml" Type="http://schemas.openxmlformats.org/officeDocument/2006/relationships/notesSlide"/><Relationship Id="rId64" Target="notesSlides/notesSlide14.xml" Type="http://schemas.openxmlformats.org/officeDocument/2006/relationships/notesSlide"/><Relationship Id="rId65" Target="notesSlides/notesSlide15.xml" Type="http://schemas.openxmlformats.org/officeDocument/2006/relationships/notesSlide"/><Relationship Id="rId66" Target="notesSlides/notesSlide16.xml" Type="http://schemas.openxmlformats.org/officeDocument/2006/relationships/notesSlide"/><Relationship Id="rId67" Target="fonts/font67.fntdata" Type="http://schemas.openxmlformats.org/officeDocument/2006/relationships/font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7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9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0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2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3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4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5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4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5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https://www.theguardian.com/australia-news/2023/nov/14/rent-affordability-index-prices-sydney-melbourne-brisbane-perth-adelaide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Utilization of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Utilization of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Utilization of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Utilization of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https://fcpp.org/wp-content/uploads/2024-Demographia-International-Housing-Affordability-2.pdf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https://www.population.gov.sg/files/media-centre/publications/population-in-brief-2023.pdf</a:t>
            </a:r>
          </a:p>
          <a:p>
            <a:r>
              <a:rPr lang="en-US"/>
              <a:t/>
            </a:r>
          </a:p>
          <a:p>
            <a:r>
              <a:rPr lang="en-US"/>
              <a:t>https://www.qgso.qld.gov.au/statistics/theme/population/population-estimates/state-territories/qld-population-counter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Utilization of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https://www.abs.gov.au/statistics/people/housing/housing-occupancy-and-costs/latest-release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https://www.abc.net.au/news/2024-01-29/qld-qcoss-cost-of-living-crisis-homelessness-housing/103399434</a:t>
            </a:r>
          </a:p>
          <a:p>
            <a:r>
              <a:rPr lang="en-US"/>
              <a:t/>
            </a:r>
          </a:p>
          <a:p>
            <a:r>
              <a:rPr lang="en-US"/>
              <a:t>https://everybodyshome.com.au/resources/housing-criticalthe-role-of-housing-in-solving-critical-skill-shortages-across-the-regions/</a:t>
            </a:r>
          </a:p>
          <a:p>
            <a:r>
              <a:rPr lang="en-US"/>
              <a:t/>
            </a:r>
          </a:p>
          <a:p>
            <a:r>
              <a:rPr lang="en-US"/>
              <a:t>https://www.clausiuspress.com/conferences/LNEMSS/EMCG%202021/Y0653.pdf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https://www.abc.net.au/news/2024-01-29/qld-qcoss-cost-of-living-crisis-homelessness-housing/103399434</a:t>
            </a:r>
          </a:p>
          <a:p>
            <a:r>
              <a:rPr lang="en-US"/>
              <a:t/>
            </a:r>
          </a:p>
          <a:p>
            <a:r>
              <a:rPr lang="en-US"/>
              <a:t>https://everybodyshome.com.au/resources/housing-criticalthe-role-of-housing-in-solving-critical-skill-shortages-across-the-regions/</a:t>
            </a:r>
          </a:p>
          <a:p>
            <a:r>
              <a:rPr lang="en-US"/>
              <a:t/>
            </a:r>
          </a:p>
          <a:p>
            <a:r>
              <a:rPr lang="en-US"/>
              <a:t>https://www.clausiuspress.com/conferences/LNEMSS/EMCG%202021/Y0653.pdf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122 &gt; 90%</a:t>
            </a:r>
          </a:p>
          <a:p>
            <a:r>
              <a:rPr lang="en-US"/>
              <a:t>266 &gt; 80%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Look how Macaulay Culkin feels about the real estate market, knowing he'll be all alone in a giant family house, forever.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https://www.sciencedirect.com/science/article/pii/S0304393206001279#aep-abstract-id7</a:t>
            </a:r>
          </a:p>
          <a:p>
            <a:r>
              <a:rPr lang="en-US"/>
              <a:t>http://anzasca.net/wp-content/uploads/2015/12/ANZAScA_2009_Fuller_Crawford_Leonard.pdf</a:t>
            </a:r>
          </a:p>
          <a:p>
            <a:r>
              <a:rPr lang="en-US"/>
              <a:t/>
            </a:r>
          </a:p>
          <a:p>
            <a:r>
              <a:rPr lang="en-US"/>
              <a:t>75% of Queensland households have a spare bedroom</a:t>
            </a:r>
          </a:p>
          <a:p>
            <a:r>
              <a:rPr lang="en-US"/>
              <a:t/>
            </a:r>
          </a:p>
          <a:p>
            <a:r>
              <a:rPr lang="en-US"/>
              <a:t>http://carleton-wp-production.s3.amazonaws.com/uploads/sites/111/2019/07/charlie_kilman_tinyhouses__4_.pdf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Utilization of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https://www.openlot.com.au/verde-residences-pallara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0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1.png" Type="http://schemas.openxmlformats.org/officeDocument/2006/relationships/image"/><Relationship Id="rId4" Target="../media/image2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png" Type="http://schemas.openxmlformats.org/officeDocument/2006/relationships/image"/><Relationship Id="rId4" Target="../media/image25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6.jpeg" Type="http://schemas.openxmlformats.org/officeDocument/2006/relationships/image"/><Relationship Id="rId4" Target="../media/image2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7.jpeg" Type="http://schemas.openxmlformats.org/officeDocument/2006/relationships/image"/><Relationship Id="rId4" Target="../media/VAGTCT8mSAU.mp4" Type="http://schemas.openxmlformats.org/officeDocument/2006/relationships/video"/><Relationship Id="rId5" Target="../media/VAGTCT8mSAU.mp4" Type="http://schemas.microsoft.com/office/2007/relationships/media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8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9.png" Type="http://schemas.openxmlformats.org/officeDocument/2006/relationships/image"/><Relationship Id="rId4" Target="../media/image30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31.jpeg" Type="http://schemas.openxmlformats.org/officeDocument/2006/relationships/image"/><Relationship Id="rId4" Target="../media/image32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png" Type="http://schemas.openxmlformats.org/officeDocument/2006/relationships/image"/><Relationship Id="rId4" Target="../media/image35.png" Type="http://schemas.openxmlformats.org/officeDocument/2006/relationships/image"/><Relationship Id="rId5" Target="../media/image36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37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38.png" Type="http://schemas.openxmlformats.org/officeDocument/2006/relationships/image"/><Relationship Id="rId4" Target="../media/image39.svg" Type="http://schemas.openxmlformats.org/officeDocument/2006/relationships/image"/><Relationship Id="rId5" Target="../media/image40.png" Type="http://schemas.openxmlformats.org/officeDocument/2006/relationships/image"/><Relationship Id="rId6" Target="../media/image41.sv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42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everybodyshome.com.au/resources/housing-criticalthe-role-of-housing-in-solving-critical-skill-shortages-across-the-regions/" TargetMode="External" Type="http://schemas.openxmlformats.org/officeDocument/2006/relationships/hyperlink"/><Relationship Id="rId2" Target="https://www.rta.qld.gov.au/forms-resources/median-rents-quick-finder/median-rents-quarterly-data" TargetMode="External" Type="http://schemas.openxmlformats.org/officeDocument/2006/relationships/hyperlink"/><Relationship Id="rId3" Target="https://www.realestate.com.au/news/its-official-we-have-the-biggest-homes-in-the-world-and-a-supply-problem" TargetMode="External" Type="http://schemas.openxmlformats.org/officeDocument/2006/relationships/hyperlink"/><Relationship Id="rId4" Target="https://doi.org/10.1177/0042098017711649" TargetMode="External" Type="http://schemas.openxmlformats.org/officeDocument/2006/relationships/hyperlink"/><Relationship Id="rId5" Target="https://www.theguardian.com/australia-news/2023/nov/14/rent-affordability-index-prices-sydney-melbourne-brisbane-perth-adelaide" TargetMode="External" Type="http://schemas.openxmlformats.org/officeDocument/2006/relationships/hyperlink"/><Relationship Id="rId6" Target="http://www.abs.gov.au" TargetMode="External" Type="http://schemas.openxmlformats.org/officeDocument/2006/relationships/hyperlink"/><Relationship Id="rId7" Target="https://www.sydney.edu.au/news-opinion/news/2024/08/21/crushing-consequences-of-housing-crisis-laid-bare.html" TargetMode="External" Type="http://schemas.openxmlformats.org/officeDocument/2006/relationships/hyperlink"/><Relationship Id="rId8" Target="https://www.sydney.edu.au/news-opinion/news/2024/08/21/crushing-consequences-of-housing-crisis-laid-bare.html" TargetMode="External" Type="http://schemas.openxmlformats.org/officeDocument/2006/relationships/hyperlink"/><Relationship Id="rId9" Target="https://www.abc.net.au/news/2024-01-29/qld-qcoss-cost-of-living-crisis-homelessness-housing/103399434" TargetMode="External" Type="http://schemas.openxmlformats.org/officeDocument/2006/relationships/hyperlink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://anzasca.net/wp-content/uploads/2015/12/ANZAScA_2009_Fuller_Crawford_Leonard.pdf" TargetMode="External" Type="http://schemas.openxmlformats.org/officeDocument/2006/relationships/hyperlink"/><Relationship Id="rId2" Target="https://www.clausiuspress.com/conferences/LNEMSS/EMCG%202021/Y0653.pdf" TargetMode="External" Type="http://schemas.openxmlformats.org/officeDocument/2006/relationships/hyperlink"/><Relationship Id="rId3" Target="https://www.clausiuspress.com/conferences/LNEMSS/EMCG%202021/Y0653.pdf" TargetMode="External" Type="http://schemas.openxmlformats.org/officeDocument/2006/relationships/hyperlink"/><Relationship Id="rId4" Target="https://doi.org/10.1016/j.exis.2021.100974" TargetMode="External" Type="http://schemas.openxmlformats.org/officeDocument/2006/relationships/hyperlink"/><Relationship Id="rId5" Target="https://www.aihw.gov.au/reports/australias-welfare/housing-affordability" TargetMode="External" Type="http://schemas.openxmlformats.org/officeDocument/2006/relationships/hyperlink"/><Relationship Id="rId6" Target="https://www.aihw.gov.au/reports/australias-welfare/housing-affordability" TargetMode="External" Type="http://schemas.openxmlformats.org/officeDocument/2006/relationships/hyperlink"/><Relationship Id="rId7" Target="http://creativecommons.org/licenses/by/3.0/au/legalcode" TargetMode="External" Type="http://schemas.openxmlformats.org/officeDocument/2006/relationships/hyperlink"/><Relationship Id="rId8" Target="https://climate.mit.edu/ask-mit/how-much-co2-emitted-building-new-house" TargetMode="External" Type="http://schemas.openxmlformats.org/officeDocument/2006/relationships/hyperlink"/><Relationship Id="rId9" Target="https://doi.org/10.1016/j.jmoneco.2005.10.016" TargetMode="External" Type="http://schemas.openxmlformats.org/officeDocument/2006/relationships/hyperlink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://anzasca.net/wp-content/uploads/2015/12/ANZAScA_2009_Fuller_Crawford_Leonard.pdf" TargetMode="External" Type="http://schemas.openxmlformats.org/officeDocument/2006/relationships/hyperlink"/><Relationship Id="rId3" Target="http://carleton-wp-production.s3.amazonaws.com/uploads/sites/111/2019/07/charlie_kilman_tinyhouses__4_.pdf" TargetMode="External" Type="http://schemas.openxmlformats.org/officeDocument/2006/relationships/hyperlink"/><Relationship Id="rId4" Target="https://www.statedevelopment.qld.gov.au/news/the-micro-lots-that-are-challenging-the-great-australian-dream" TargetMode="External" Type="http://schemas.openxmlformats.org/officeDocument/2006/relationships/hyperlink"/><Relationship Id="rId5" Target="https://www.statedevelopment.qld.gov.au/news/size-doesnt-matter" TargetMode="External" Type="http://schemas.openxmlformats.org/officeDocument/2006/relationships/hyperlink"/><Relationship Id="rId6" Target="https://www.launchhousing.org.au/harris-transportable-housing-project" TargetMode="External" Type="http://schemas.openxmlformats.org/officeDocument/2006/relationships/hyperlink"/><Relationship Id="rId7" Target="https://www.abc.net.au/news/2024-05-17/yes-in-faith-backyard-homes-on-church-land-queensland/103855258" TargetMode="External" Type="http://schemas.openxmlformats.org/officeDocument/2006/relationships/hyperlink"/><Relationship Id="rId8" Target="https://www.theguardian.com/australia-news/article/2024/jun/09/australian-universities-student-housing" TargetMode="External" Type="http://schemas.openxmlformats.org/officeDocument/2006/relationships/hyperlink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www.theguardian.com/australia-news/article/2024/jun/09/australian-universities-student-housing" TargetMode="External" Type="http://schemas.openxmlformats.org/officeDocument/2006/relationships/hyperlink"/><Relationship Id="rId3" Target="https://fcpp.org/wp-content/uploads/2024-Demographia-International-Housing-Affordability-2.pdf" TargetMode="External" Type="http://schemas.openxmlformats.org/officeDocument/2006/relationships/hyperlink"/><Relationship Id="rId4" Target="https://www.population.gov.sg/files/media-centre/publications/population-in-brief-2023.pdf" TargetMode="External" Type="http://schemas.openxmlformats.org/officeDocument/2006/relationships/hyperlink"/><Relationship Id="rId5" Target="https://www.qgso.qld.gov.au/statistics/theme/population/population-estimates/state-territories/qld-population-counter" TargetMode="External" Type="http://schemas.openxmlformats.org/officeDocument/2006/relationships/hyperlink"/><Relationship Id="rId6" Target="https://www.realestate.com.au/buy/in-queensland/list-1?maxBeds=1&amp;includeSurrounding=false&amp;activeSort=relevance&amp;source=refinement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994030" y="2797172"/>
            <a:ext cx="2299939" cy="2057400"/>
          </a:xfrm>
          <a:custGeom>
            <a:avLst/>
            <a:gdLst/>
            <a:ahLst/>
            <a:cxnLst/>
            <a:rect r="r" b="b" t="t" l="l"/>
            <a:pathLst>
              <a:path h="2057400" w="2299939">
                <a:moveTo>
                  <a:pt x="0" y="0"/>
                </a:moveTo>
                <a:lnTo>
                  <a:pt x="2299940" y="0"/>
                </a:lnTo>
                <a:lnTo>
                  <a:pt x="229994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02082" y="5535749"/>
            <a:ext cx="13283836" cy="859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05"/>
              </a:lnSpc>
            </a:pPr>
            <a:r>
              <a:rPr lang="en-US" sz="6100" spc="122">
                <a:solidFill>
                  <a:srgbClr val="404040"/>
                </a:solidFill>
                <a:latin typeface="Squada One"/>
                <a:ea typeface="Squada One"/>
                <a:cs typeface="Squada One"/>
                <a:sym typeface="Squada One"/>
              </a:rPr>
              <a:t>ONE SIZE DOES NOT FIT ALL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614700" y="6585498"/>
            <a:ext cx="9058600" cy="403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1"/>
              </a:lnSpc>
            </a:pPr>
            <a:r>
              <a:rPr lang="en-US" sz="2370" spc="35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Our Shortage of Smaller Homes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990600"/>
            <a:ext cx="6623007" cy="553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77"/>
              </a:lnSpc>
            </a:pPr>
            <a:r>
              <a:rPr lang="en-US" b="true" sz="1620" spc="32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QUEENSLAND'S HOUSING MISMATCH: A GROWING CRISIS</a:t>
            </a:r>
          </a:p>
          <a:p>
            <a:pPr algn="l">
              <a:lnSpc>
                <a:spcPts val="1977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340026"/>
            <a:ext cx="2512675" cy="2814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83"/>
              </a:lnSpc>
            </a:pPr>
            <a:r>
              <a:rPr lang="en-US" sz="1707" spc="25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Eli J. Rifai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8986073"/>
            <a:ext cx="5088874" cy="53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83"/>
              </a:lnSpc>
            </a:pPr>
            <a:r>
              <a:rPr lang="en-US" sz="1707" spc="25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3rd Year</a:t>
            </a:r>
          </a:p>
          <a:p>
            <a:pPr algn="l">
              <a:lnSpc>
                <a:spcPts val="2083"/>
              </a:lnSpc>
            </a:pPr>
            <a:r>
              <a:rPr lang="en-US" sz="1707" spc="25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Bachelor of Regional &amp; Town Planning Student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993940" y="8924849"/>
            <a:ext cx="5265360" cy="567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23"/>
              </a:lnSpc>
            </a:pPr>
            <a:r>
              <a:rPr lang="en-US" sz="1740" spc="26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Queensland G</a:t>
            </a:r>
            <a:r>
              <a:rPr lang="en-US" sz="1740" spc="26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overnment Planning Award Wicked Planning Problem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746625" y="1349071"/>
            <a:ext cx="2512675" cy="300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23"/>
              </a:lnSpc>
            </a:pPr>
            <a:r>
              <a:rPr lang="en-US" sz="1740" spc="26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11/10/2024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8618077"/>
            <a:ext cx="4135708" cy="296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81"/>
              </a:lnSpc>
            </a:pPr>
            <a:r>
              <a:rPr lang="en-US" b="true" sz="1542" spc="30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THE UNIVERSITY OF QUEENSLAND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851123" y="8556853"/>
            <a:ext cx="2408177" cy="310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910"/>
              </a:lnSpc>
            </a:pPr>
            <a:r>
              <a:rPr lang="en-US" b="true" sz="1566" spc="31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PRODUCED FOR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851123" y="981075"/>
            <a:ext cx="2408177" cy="310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910"/>
              </a:lnSpc>
            </a:pPr>
            <a:r>
              <a:rPr lang="en-US" b="true" sz="1566" spc="31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DATE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165125"/>
            <a:ext cx="10468888" cy="1285112"/>
            <a:chOff x="0" y="0"/>
            <a:chExt cx="13958517" cy="171348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713483" cy="1713483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0000">
                      <a:alpha val="100000"/>
                    </a:srgbClr>
                  </a:gs>
                  <a:gs pos="100000">
                    <a:srgbClr val="3533CD">
                      <a:alpha val="100000"/>
                    </a:srgbClr>
                  </a:gs>
                </a:gsLst>
                <a:lin ang="0"/>
              </a:gradFill>
              <a:ln cap="sq">
                <a:noFill/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39682" lIns="39682" bIns="39682" rIns="39682"/>
              <a:lstStyle/>
              <a:p>
                <a:pPr algn="ctr">
                  <a:lnSpc>
                    <a:spcPts val="2123"/>
                  </a:lnSpc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143913" y="-125391"/>
              <a:ext cx="1425657" cy="17928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8000" spc="160">
                  <a:solidFill>
                    <a:srgbClr val="FFFFFF">
                      <a:alpha val="82745"/>
                    </a:srgbClr>
                  </a:solidFill>
                  <a:latin typeface="Squada One"/>
                  <a:ea typeface="Squada One"/>
                  <a:cs typeface="Squada One"/>
                  <a:sym typeface="Squada One"/>
                </a:rPr>
                <a:t>1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717758" y="-19050"/>
              <a:ext cx="11240759" cy="17177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264"/>
                </a:lnSpc>
                <a:spcBef>
                  <a:spcPct val="0"/>
                </a:spcBef>
              </a:pPr>
              <a:r>
                <a:rPr lang="en-US" sz="8413" spc="168">
                  <a:solidFill>
                    <a:srgbClr val="FFFFFF"/>
                  </a:solidFill>
                  <a:latin typeface="Squada One"/>
                  <a:ea typeface="Squada One"/>
                  <a:cs typeface="Squada One"/>
                  <a:sym typeface="Squada One"/>
                </a:rPr>
                <a:t>ECONOMIC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469549"/>
            <a:ext cx="11839965" cy="180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999"/>
              </a:lnSpc>
            </a:pPr>
            <a:r>
              <a:rPr lang="en-US" sz="9999" spc="199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THE COST OF INACTION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19744" y="466261"/>
            <a:ext cx="6258033" cy="768207"/>
            <a:chOff x="0" y="0"/>
            <a:chExt cx="8344045" cy="1024276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024276" cy="1024276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0000">
                      <a:alpha val="100000"/>
                    </a:srgbClr>
                  </a:gs>
                  <a:gs pos="100000">
                    <a:srgbClr val="3533CD">
                      <a:alpha val="100000"/>
                    </a:srgbClr>
                  </a:gs>
                </a:gsLst>
                <a:lin ang="0"/>
              </a:gradFill>
              <a:ln cap="sq">
                <a:noFill/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39682" lIns="39682" bIns="39682" rIns="39682"/>
              <a:lstStyle/>
              <a:p>
                <a:pPr algn="ctr">
                  <a:lnSpc>
                    <a:spcPts val="2123"/>
                  </a:lnSpc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86028" y="-67717"/>
              <a:ext cx="852221" cy="10644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695"/>
                </a:lnSpc>
              </a:pPr>
              <a:r>
                <a:rPr lang="en-US" sz="4782" spc="95">
                  <a:solidFill>
                    <a:srgbClr val="F4F4F4">
                      <a:alpha val="82745"/>
                    </a:srgbClr>
                  </a:solidFill>
                  <a:latin typeface="Squada One"/>
                  <a:ea typeface="Squada One"/>
                  <a:cs typeface="Squada One"/>
                  <a:sym typeface="Squada One"/>
                </a:rPr>
                <a:t>1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1624606" y="-19050"/>
              <a:ext cx="6719438" cy="10344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136"/>
                </a:lnSpc>
                <a:spcBef>
                  <a:spcPct val="0"/>
                </a:spcBef>
              </a:pPr>
              <a:r>
                <a:rPr lang="en-US" sz="5029" spc="100">
                  <a:solidFill>
                    <a:srgbClr val="000000"/>
                  </a:solidFill>
                  <a:latin typeface="Squada One"/>
                  <a:ea typeface="Squada One"/>
                  <a:cs typeface="Squada One"/>
                  <a:sym typeface="Squada One"/>
                </a:rPr>
                <a:t>ECONOMIC</a:t>
              </a:r>
            </a:p>
          </p:txBody>
        </p:sp>
      </p:grp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1028700" y="5582900"/>
          <a:ext cx="16230600" cy="3057525"/>
        </p:xfrm>
        <a:graphic>
          <a:graphicData uri="http://schemas.openxmlformats.org/drawingml/2006/table">
            <a:tbl>
              <a:tblPr/>
              <a:tblGrid>
                <a:gridCol w="8115300"/>
                <a:gridCol w="8115300"/>
              </a:tblGrid>
              <a:tr h="101917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Squada One"/>
                          <a:ea typeface="Squada One"/>
                          <a:cs typeface="Squada One"/>
                          <a:sym typeface="Squada One"/>
                        </a:rPr>
                        <a:t>Share of income (jobseeker)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17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FFFFFF"/>
                          </a:solidFill>
                          <a:latin typeface="Squada One"/>
                          <a:ea typeface="Squada One"/>
                          <a:cs typeface="Squada One"/>
                          <a:sym typeface="Squada One"/>
                        </a:rPr>
                        <a:t>Greater Brisbane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FFFFFF"/>
                          </a:solidFill>
                          <a:latin typeface="Squada One"/>
                          <a:ea typeface="Squada One"/>
                          <a:cs typeface="Squada One"/>
                          <a:sym typeface="Squada One"/>
                        </a:rPr>
                        <a:t>106%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</a:tr>
              <a:tr h="101917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FFFFFF"/>
                          </a:solidFill>
                          <a:latin typeface="Squada One"/>
                          <a:ea typeface="Squada One"/>
                          <a:cs typeface="Squada One"/>
                          <a:sym typeface="Squada One"/>
                        </a:rPr>
                        <a:t>Rest of QLD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1F1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FFFFFF"/>
                          </a:solidFill>
                          <a:latin typeface="Squada One"/>
                          <a:ea typeface="Squada One"/>
                          <a:cs typeface="Squada One"/>
                          <a:sym typeface="Squada One"/>
                        </a:rPr>
                        <a:t>98%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1F1F"/>
                    </a:solidFill>
                  </a:tcPr>
                </a:tc>
              </a:tr>
            </a:tbl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1028700" y="8707948"/>
            <a:ext cx="11576124" cy="550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4"/>
              </a:lnSpc>
              <a:spcBef>
                <a:spcPct val="0"/>
              </a:spcBef>
            </a:pPr>
            <a:r>
              <a:rPr lang="en-US" b="true" sz="2864" spc="42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Rental Affordability for single person on jobseeker (2023)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4057014"/>
            <a:ext cx="12237641" cy="1086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73"/>
              </a:lnSpc>
              <a:spcBef>
                <a:spcPct val="0"/>
              </a:spcBef>
            </a:pPr>
            <a:r>
              <a:rPr lang="en-US" sz="6945" spc="104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POORER WELFARE SUPPORT OUTCOMES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652291" y="9748971"/>
            <a:ext cx="2408177" cy="300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23"/>
              </a:lnSpc>
            </a:pPr>
            <a:r>
              <a:rPr lang="en-US" sz="1740" spc="26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[7]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19744" y="466261"/>
            <a:ext cx="6258033" cy="768207"/>
            <a:chOff x="0" y="0"/>
            <a:chExt cx="8344045" cy="1024276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024276" cy="1024276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0000">
                      <a:alpha val="100000"/>
                    </a:srgbClr>
                  </a:gs>
                  <a:gs pos="100000">
                    <a:srgbClr val="3533CD">
                      <a:alpha val="100000"/>
                    </a:srgbClr>
                  </a:gs>
                </a:gsLst>
                <a:lin ang="0"/>
              </a:gradFill>
              <a:ln cap="sq">
                <a:noFill/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39682" lIns="39682" bIns="39682" rIns="39682"/>
              <a:lstStyle/>
              <a:p>
                <a:pPr algn="ctr">
                  <a:lnSpc>
                    <a:spcPts val="2123"/>
                  </a:lnSpc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86028" y="-67717"/>
              <a:ext cx="852221" cy="10644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695"/>
                </a:lnSpc>
              </a:pPr>
              <a:r>
                <a:rPr lang="en-US" sz="4782" spc="95">
                  <a:solidFill>
                    <a:srgbClr val="F4F4F4">
                      <a:alpha val="82745"/>
                    </a:srgbClr>
                  </a:solidFill>
                  <a:latin typeface="Squada One"/>
                  <a:ea typeface="Squada One"/>
                  <a:cs typeface="Squada One"/>
                  <a:sym typeface="Squada One"/>
                </a:rPr>
                <a:t>1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1624606" y="-19050"/>
              <a:ext cx="6719438" cy="10344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136"/>
                </a:lnSpc>
                <a:spcBef>
                  <a:spcPct val="0"/>
                </a:spcBef>
              </a:pPr>
              <a:r>
                <a:rPr lang="en-US" sz="5029" spc="100">
                  <a:solidFill>
                    <a:srgbClr val="000000"/>
                  </a:solidFill>
                  <a:latin typeface="Squada One"/>
                  <a:ea typeface="Squada One"/>
                  <a:cs typeface="Squada One"/>
                  <a:sym typeface="Squada One"/>
                </a:rPr>
                <a:t>ECONOMIC</a:t>
              </a:r>
            </a:p>
          </p:txBody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77383" y="382046"/>
            <a:ext cx="17933236" cy="9822019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594587" y="1453547"/>
            <a:ext cx="15098827" cy="422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3"/>
              </a:lnSpc>
              <a:spcBef>
                <a:spcPct val="0"/>
              </a:spcBef>
            </a:pPr>
            <a:r>
              <a:rPr lang="en-US" b="true" sz="2240" spc="33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PERCENTAGE OF INCOME NEEDED FOR WEEKLY RENT, BY AGE GROUPS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8707948"/>
            <a:ext cx="11176557" cy="550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4"/>
              </a:lnSpc>
              <a:spcBef>
                <a:spcPct val="0"/>
              </a:spcBef>
            </a:pPr>
            <a:r>
              <a:rPr lang="en-US" b="true" sz="2864" spc="42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Rental Affordability for the average Queenslander (2019-20)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652291" y="9748971"/>
            <a:ext cx="2408177" cy="300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23"/>
              </a:lnSpc>
            </a:pPr>
            <a:r>
              <a:rPr lang="en-US" sz="1740" spc="26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[8]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50385" y="3047182"/>
            <a:ext cx="13765929" cy="3148956"/>
          </a:xfrm>
          <a:custGeom>
            <a:avLst/>
            <a:gdLst/>
            <a:ahLst/>
            <a:cxnLst/>
            <a:rect r="r" b="b" t="t" l="l"/>
            <a:pathLst>
              <a:path h="3148956" w="13765929">
                <a:moveTo>
                  <a:pt x="0" y="0"/>
                </a:moveTo>
                <a:lnTo>
                  <a:pt x="13765930" y="0"/>
                </a:lnTo>
                <a:lnTo>
                  <a:pt x="13765930" y="3148956"/>
                </a:lnTo>
                <a:lnTo>
                  <a:pt x="0" y="314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50385" y="6196138"/>
            <a:ext cx="3030686" cy="1043680"/>
          </a:xfrm>
          <a:custGeom>
            <a:avLst/>
            <a:gdLst/>
            <a:ahLst/>
            <a:cxnLst/>
            <a:rect r="r" b="b" t="t" l="l"/>
            <a:pathLst>
              <a:path h="1043680" w="3030686">
                <a:moveTo>
                  <a:pt x="0" y="0"/>
                </a:moveTo>
                <a:lnTo>
                  <a:pt x="3030686" y="0"/>
                </a:lnTo>
                <a:lnTo>
                  <a:pt x="3030686" y="1043680"/>
                </a:lnTo>
                <a:lnTo>
                  <a:pt x="0" y="1043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619744" y="466261"/>
            <a:ext cx="6258033" cy="768207"/>
            <a:chOff x="0" y="0"/>
            <a:chExt cx="8344045" cy="1024276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1024276" cy="1024276"/>
              <a:chOff x="0" y="0"/>
              <a:chExt cx="812800" cy="8128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0000">
                      <a:alpha val="100000"/>
                    </a:srgbClr>
                  </a:gs>
                  <a:gs pos="100000">
                    <a:srgbClr val="3533CD">
                      <a:alpha val="100000"/>
                    </a:srgbClr>
                  </a:gs>
                </a:gsLst>
                <a:lin ang="0"/>
              </a:gradFill>
              <a:ln cap="sq">
                <a:noFill/>
                <a:prstDash val="solid"/>
                <a:miter/>
              </a:ln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39682" lIns="39682" bIns="39682" rIns="39682"/>
              <a:lstStyle/>
              <a:p>
                <a:pPr algn="ctr">
                  <a:lnSpc>
                    <a:spcPts val="2123"/>
                  </a:lnSpc>
                </a:pPr>
              </a:p>
            </p:txBody>
          </p:sp>
        </p:grpSp>
        <p:sp>
          <p:nvSpPr>
            <p:cNvPr name="TextBox 8" id="8"/>
            <p:cNvSpPr txBox="true"/>
            <p:nvPr/>
          </p:nvSpPr>
          <p:spPr>
            <a:xfrm rot="0">
              <a:off x="86028" y="-67717"/>
              <a:ext cx="852221" cy="10644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695"/>
                </a:lnSpc>
              </a:pPr>
              <a:r>
                <a:rPr lang="en-US" sz="4782" spc="95">
                  <a:solidFill>
                    <a:srgbClr val="F4F4F4">
                      <a:alpha val="82745"/>
                    </a:srgbClr>
                  </a:solidFill>
                  <a:latin typeface="Squada One"/>
                  <a:ea typeface="Squada One"/>
                  <a:cs typeface="Squada One"/>
                  <a:sym typeface="Squada One"/>
                </a:rPr>
                <a:t>1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624606" y="-19050"/>
              <a:ext cx="6719438" cy="10344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136"/>
                </a:lnSpc>
                <a:spcBef>
                  <a:spcPct val="0"/>
                </a:spcBef>
              </a:pPr>
              <a:r>
                <a:rPr lang="en-US" sz="5029" spc="100">
                  <a:solidFill>
                    <a:srgbClr val="000000"/>
                  </a:solidFill>
                  <a:latin typeface="Squada One"/>
                  <a:ea typeface="Squada One"/>
                  <a:cs typeface="Squada One"/>
                  <a:sym typeface="Squada One"/>
                </a:rPr>
                <a:t>ECONOMIC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5652291" y="9748971"/>
            <a:ext cx="2408177" cy="300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23"/>
              </a:lnSpc>
            </a:pPr>
            <a:r>
              <a:rPr lang="en-US" sz="1740" spc="26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[9]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19744" y="466261"/>
            <a:ext cx="6258033" cy="768207"/>
            <a:chOff x="0" y="0"/>
            <a:chExt cx="8344045" cy="1024276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024276" cy="1024276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0000">
                      <a:alpha val="100000"/>
                    </a:srgbClr>
                  </a:gs>
                  <a:gs pos="100000">
                    <a:srgbClr val="3533CD">
                      <a:alpha val="100000"/>
                    </a:srgbClr>
                  </a:gs>
                </a:gsLst>
                <a:lin ang="0"/>
              </a:gradFill>
              <a:ln cap="sq">
                <a:noFill/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39682" lIns="39682" bIns="39682" rIns="39682"/>
              <a:lstStyle/>
              <a:p>
                <a:pPr algn="ctr">
                  <a:lnSpc>
                    <a:spcPts val="2123"/>
                  </a:lnSpc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86028" y="-67717"/>
              <a:ext cx="852221" cy="10644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695"/>
                </a:lnSpc>
              </a:pPr>
              <a:r>
                <a:rPr lang="en-US" sz="4782" spc="95">
                  <a:solidFill>
                    <a:srgbClr val="F4F4F4">
                      <a:alpha val="82745"/>
                    </a:srgbClr>
                  </a:solidFill>
                  <a:latin typeface="Squada One"/>
                  <a:ea typeface="Squada One"/>
                  <a:cs typeface="Squada One"/>
                  <a:sym typeface="Squada One"/>
                </a:rPr>
                <a:t>1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1624606" y="-19050"/>
              <a:ext cx="6719438" cy="10344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136"/>
                </a:lnSpc>
                <a:spcBef>
                  <a:spcPct val="0"/>
                </a:spcBef>
              </a:pPr>
              <a:r>
                <a:rPr lang="en-US" sz="5029" spc="100">
                  <a:solidFill>
                    <a:srgbClr val="000000"/>
                  </a:solidFill>
                  <a:latin typeface="Squada One"/>
                  <a:ea typeface="Squada One"/>
                  <a:cs typeface="Squada One"/>
                  <a:sym typeface="Squada One"/>
                </a:rPr>
                <a:t>ECONOMIC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2605071"/>
            <a:ext cx="13600020" cy="551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78"/>
              </a:lnSpc>
            </a:pPr>
            <a:r>
              <a:rPr lang="en-US" sz="2785" spc="41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Limits labour mobility &amp; talent retention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3366054"/>
            <a:ext cx="13600020" cy="551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78"/>
              </a:lnSpc>
            </a:pPr>
            <a:r>
              <a:rPr lang="en-US" sz="2785" spc="41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Sprawling suburbs eat up farmland, affecting agricultural yield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4109697"/>
            <a:ext cx="13600020" cy="1122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78"/>
              </a:lnSpc>
            </a:pPr>
            <a:r>
              <a:rPr lang="en-US" sz="2785" spc="41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Inefficient housing </a:t>
            </a:r>
            <a:r>
              <a:rPr lang="en-US" b="true" sz="2785" spc="41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diverts economic capital &amp; consumer spending </a:t>
            </a:r>
            <a:r>
              <a:rPr lang="en-US" sz="2785" spc="41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from productive sectors, innovation and growth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5424839"/>
            <a:ext cx="13600020" cy="598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78"/>
              </a:lnSpc>
            </a:pPr>
            <a:r>
              <a:rPr lang="en-US" b="true" sz="2785" spc="41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Limits economic independence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6212698"/>
            <a:ext cx="13600020" cy="598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78"/>
              </a:lnSpc>
            </a:pPr>
            <a:r>
              <a:rPr lang="en-US" sz="2785" spc="41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Forces artificial household formations that </a:t>
            </a:r>
            <a:r>
              <a:rPr lang="en-US" b="true" sz="2785" spc="41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suppress economic participation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6973680"/>
            <a:ext cx="13600020" cy="598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78"/>
              </a:lnSpc>
            </a:pPr>
            <a:r>
              <a:rPr lang="en-US" b="true" sz="2785" spc="41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Prices out </a:t>
            </a:r>
            <a:r>
              <a:rPr lang="en-US" sz="2785" spc="41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workers, students &amp; young professionals from economic centers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652291" y="9748971"/>
            <a:ext cx="2408177" cy="300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23"/>
              </a:lnSpc>
            </a:pPr>
            <a:r>
              <a:rPr lang="en-US" sz="1740" spc="26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[10] [11] [12]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5308502"/>
            <a:ext cx="10468888" cy="1306889"/>
            <a:chOff x="0" y="0"/>
            <a:chExt cx="13958517" cy="174251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29036"/>
              <a:ext cx="1713483" cy="1713483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ln cap="sq">
                <a:noFill/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23"/>
                  </a:lnSpc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0" y="-96356"/>
              <a:ext cx="1713483" cy="17928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8000" spc="160">
                  <a:solidFill>
                    <a:srgbClr val="FFFFFF"/>
                  </a:solidFill>
                  <a:latin typeface="Squada One"/>
                  <a:ea typeface="Squada One"/>
                  <a:cs typeface="Squada One"/>
                  <a:sym typeface="Squada One"/>
                </a:rPr>
                <a:t>2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717758" y="-19050"/>
              <a:ext cx="11240759" cy="17177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264"/>
                </a:lnSpc>
                <a:spcBef>
                  <a:spcPct val="0"/>
                </a:spcBef>
              </a:pPr>
              <a:r>
                <a:rPr lang="en-US" sz="8413" spc="168">
                  <a:solidFill>
                    <a:srgbClr val="FFFFFF"/>
                  </a:solidFill>
                  <a:latin typeface="Squada One"/>
                  <a:ea typeface="Squada One"/>
                  <a:cs typeface="Squada One"/>
                  <a:sym typeface="Squada One"/>
                </a:rPr>
                <a:t>SOCIAL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469549"/>
            <a:ext cx="11839965" cy="180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999"/>
              </a:lnSpc>
            </a:pPr>
            <a:r>
              <a:rPr lang="en-US" sz="9999" spc="199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THE COST OF INACTION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652291" y="9748971"/>
            <a:ext cx="2408177" cy="300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23"/>
              </a:lnSpc>
            </a:pPr>
            <a:r>
              <a:rPr lang="en-US" sz="1740" spc="26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[5] [6] [7]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19744" y="466261"/>
            <a:ext cx="6153756" cy="768207"/>
            <a:chOff x="0" y="0"/>
            <a:chExt cx="8205008" cy="1024276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17068"/>
              <a:ext cx="1007209" cy="1007209"/>
              <a:chOff x="0" y="0"/>
              <a:chExt cx="812800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ln cap="sq">
                <a:noFill/>
                <a:prstDash val="solid"/>
                <a:miter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23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0" y="-51109"/>
              <a:ext cx="1007209" cy="10483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583"/>
                </a:lnSpc>
              </a:pPr>
              <a:r>
                <a:rPr lang="en-US" sz="4702" spc="94">
                  <a:solidFill>
                    <a:srgbClr val="F4F4F4"/>
                  </a:solidFill>
                  <a:latin typeface="Squada One"/>
                  <a:ea typeface="Squada One"/>
                  <a:cs typeface="Squada One"/>
                  <a:sym typeface="Squada One"/>
                </a:rPr>
                <a:t>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597535" y="-19050"/>
              <a:ext cx="6607472" cy="10175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33"/>
                </a:lnSpc>
                <a:spcBef>
                  <a:spcPct val="0"/>
                </a:spcBef>
              </a:pPr>
              <a:r>
                <a:rPr lang="en-US" sz="4945" spc="98">
                  <a:solidFill>
                    <a:srgbClr val="000000"/>
                  </a:solidFill>
                  <a:latin typeface="Squada One"/>
                  <a:ea typeface="Squada One"/>
                  <a:cs typeface="Squada One"/>
                  <a:sym typeface="Squada One"/>
                </a:rPr>
                <a:t>SOCIAL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28700" y="3514389"/>
            <a:ext cx="10369831" cy="1885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93"/>
              </a:lnSpc>
            </a:pPr>
            <a:r>
              <a:rPr lang="en-US" sz="7293" spc="109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CULTURAL</a:t>
            </a:r>
          </a:p>
          <a:p>
            <a:pPr algn="l">
              <a:lnSpc>
                <a:spcPts val="7293"/>
              </a:lnSpc>
            </a:pPr>
            <a:r>
              <a:rPr lang="en-US" sz="7293" spc="109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SEGREGATION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5343100"/>
            <a:ext cx="12139967" cy="828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97"/>
              </a:lnSpc>
              <a:spcBef>
                <a:spcPct val="0"/>
              </a:spcBef>
            </a:pPr>
            <a:r>
              <a:rPr lang="en-US" sz="2538" spc="38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Clustering </a:t>
            </a:r>
            <a:r>
              <a:rPr lang="en-US" sz="2538" spc="38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of appropriate housing for singles, couples, and small families spatially divides peoples.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652291" y="9748971"/>
            <a:ext cx="2408177" cy="300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23"/>
              </a:lnSpc>
            </a:pPr>
            <a:r>
              <a:rPr lang="en-US" sz="1740" spc="26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[13]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19744" y="466261"/>
            <a:ext cx="6153756" cy="768207"/>
            <a:chOff x="0" y="0"/>
            <a:chExt cx="8205008" cy="1024276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17068"/>
              <a:ext cx="1007209" cy="1007209"/>
              <a:chOff x="0" y="0"/>
              <a:chExt cx="812800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ln cap="sq">
                <a:noFill/>
                <a:prstDash val="solid"/>
                <a:miter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23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0" y="-51109"/>
              <a:ext cx="1007209" cy="10483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583"/>
                </a:lnSpc>
              </a:pPr>
              <a:r>
                <a:rPr lang="en-US" sz="4702" spc="94">
                  <a:solidFill>
                    <a:srgbClr val="F4F4F4"/>
                  </a:solidFill>
                  <a:latin typeface="Squada One"/>
                  <a:ea typeface="Squada One"/>
                  <a:cs typeface="Squada One"/>
                  <a:sym typeface="Squada One"/>
                </a:rPr>
                <a:t>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597535" y="-19050"/>
              <a:ext cx="6607472" cy="10175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33"/>
                </a:lnSpc>
                <a:spcBef>
                  <a:spcPct val="0"/>
                </a:spcBef>
              </a:pPr>
              <a:r>
                <a:rPr lang="en-US" sz="4945" spc="98">
                  <a:solidFill>
                    <a:srgbClr val="000000"/>
                  </a:solidFill>
                  <a:latin typeface="Squada One"/>
                  <a:ea typeface="Squada One"/>
                  <a:cs typeface="Squada One"/>
                  <a:sym typeface="Squada One"/>
                </a:rPr>
                <a:t>SOCIAL</a:t>
              </a:r>
            </a:p>
          </p:txBody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344614" y="165494"/>
            <a:ext cx="19204270" cy="9796140"/>
          </a:xfrm>
          <a:prstGeom prst="rect">
            <a:avLst/>
          </a:prstGeom>
        </p:spPr>
      </p:pic>
      <p:sp>
        <p:nvSpPr>
          <p:cNvPr name="Freeform 10" id="10"/>
          <p:cNvSpPr/>
          <p:nvPr/>
        </p:nvSpPr>
        <p:spPr>
          <a:xfrm flipH="false" flipV="false" rot="0">
            <a:off x="13022065" y="1028700"/>
            <a:ext cx="4237235" cy="5989024"/>
          </a:xfrm>
          <a:custGeom>
            <a:avLst/>
            <a:gdLst/>
            <a:ahLst/>
            <a:cxnLst/>
            <a:rect r="r" b="b" t="t" l="l"/>
            <a:pathLst>
              <a:path h="5989024" w="4237235">
                <a:moveTo>
                  <a:pt x="0" y="0"/>
                </a:moveTo>
                <a:lnTo>
                  <a:pt x="4237235" y="0"/>
                </a:lnTo>
                <a:lnTo>
                  <a:pt x="4237235" y="5989024"/>
                </a:lnTo>
                <a:lnTo>
                  <a:pt x="0" y="59890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784830" y="1028700"/>
            <a:ext cx="4237235" cy="5989024"/>
          </a:xfrm>
          <a:custGeom>
            <a:avLst/>
            <a:gdLst/>
            <a:ahLst/>
            <a:cxnLst/>
            <a:rect r="r" b="b" t="t" l="l"/>
            <a:pathLst>
              <a:path h="5989024" w="4237235">
                <a:moveTo>
                  <a:pt x="0" y="0"/>
                </a:moveTo>
                <a:lnTo>
                  <a:pt x="4237235" y="0"/>
                </a:lnTo>
                <a:lnTo>
                  <a:pt x="4237235" y="5989024"/>
                </a:lnTo>
                <a:lnTo>
                  <a:pt x="0" y="59890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8707948"/>
            <a:ext cx="11576124" cy="550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4"/>
              </a:lnSpc>
              <a:spcBef>
                <a:spcPct val="0"/>
              </a:spcBef>
            </a:pPr>
            <a:r>
              <a:rPr lang="en-US" b="true" sz="2864" spc="42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Frequency of 0-2 bedroom dwellings across Queensland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355938" y="8417456"/>
            <a:ext cx="11576124" cy="262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0"/>
              </a:lnSpc>
              <a:spcBef>
                <a:spcPct val="0"/>
              </a:spcBef>
            </a:pPr>
            <a:r>
              <a:rPr lang="en-US" sz="1500" spc="22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% of dwellings with 0-2 bedrooms</a:t>
            </a:r>
          </a:p>
        </p:txBody>
      </p:sp>
      <p:sp>
        <p:nvSpPr>
          <p:cNvPr name="TextBox 14" id="14"/>
          <p:cNvSpPr txBox="true"/>
          <p:nvPr/>
        </p:nvSpPr>
        <p:spPr>
          <a:xfrm rot="-5400000">
            <a:off x="-4663765" y="5012055"/>
            <a:ext cx="11576124" cy="262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0"/>
              </a:lnSpc>
              <a:spcBef>
                <a:spcPct val="0"/>
              </a:spcBef>
            </a:pPr>
            <a:r>
              <a:rPr lang="en-US" sz="1500" spc="22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Sum of SA2s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839000" y="1777999"/>
          <a:ext cx="5551646" cy="7461251"/>
        </p:xfrm>
        <a:graphic>
          <a:graphicData uri="http://schemas.openxmlformats.org/drawingml/2006/table">
            <a:tbl>
              <a:tblPr/>
              <a:tblGrid>
                <a:gridCol w="791051"/>
                <a:gridCol w="3870801"/>
                <a:gridCol w="889794"/>
              </a:tblGrid>
              <a:tr h="63817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Rank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b="true" sz="1800" spc="27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Suburb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%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823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1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Westlake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98.57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823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2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Eatons Hill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98.55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823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3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Springfield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97.98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823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4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Wakerley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97.96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823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5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Flagstone (West) - New Beith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97.87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823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6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Fig Tree Pocket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97.85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823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7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Regents Park - Heritage Park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97.67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823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8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Pacific Pines - Gaven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97.52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823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Middle Park - Jamboree Heights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97.41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823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10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Calamvale - Stretton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97.38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6610112" y="1777999"/>
          <a:ext cx="5156359" cy="7461251"/>
        </p:xfrm>
        <a:graphic>
          <a:graphicData uri="http://schemas.openxmlformats.org/drawingml/2006/table">
            <a:tbl>
              <a:tblPr/>
              <a:tblGrid>
                <a:gridCol w="791051"/>
                <a:gridCol w="3465036"/>
                <a:gridCol w="900271"/>
              </a:tblGrid>
              <a:tr h="63817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Rank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b="true" sz="1800" spc="27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Suburb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%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823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11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Pallara - Willawong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97.35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823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12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Burpengary - East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97.24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823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13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Sheldon - Mount Cotton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97.24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823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14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Parkwood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97.07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823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15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Doolandella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97.04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823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16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Bellbowrie - Moggill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96.88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823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17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Annandale (Qld)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96.70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823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18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Munruben - Park Ridge South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96.63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823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19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Bridgeman Downs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96.59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823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20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Narangba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96.57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11985546" y="1777999"/>
          <a:ext cx="5444014" cy="7461251"/>
        </p:xfrm>
        <a:graphic>
          <a:graphicData uri="http://schemas.openxmlformats.org/drawingml/2006/table">
            <a:tbl>
              <a:tblPr/>
              <a:tblGrid>
                <a:gridCol w="791051"/>
                <a:gridCol w="3737134"/>
                <a:gridCol w="915829"/>
              </a:tblGrid>
              <a:tr h="63817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Rank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b="true" sz="1800" spc="27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Suburb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%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823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21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Ormeau (West) - Yatala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96.56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823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22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Flagstone (East) - Riverbend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96.52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823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23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Augustine Heights - Brookwater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96.47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823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24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Jindalee - Mount Ommaney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96.42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823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25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Parkinson - Drewvale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96.38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823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26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Chapel Hill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96.28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823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27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Telina - Toolooa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96.27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823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28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Burdell - Mount Low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96.24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823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29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Gowrie (Qld)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96.14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823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30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Rochedale - Burbank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7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96.09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name="TextBox 5" id="5"/>
          <p:cNvSpPr txBox="true"/>
          <p:nvPr/>
        </p:nvSpPr>
        <p:spPr>
          <a:xfrm rot="0">
            <a:off x="839000" y="942975"/>
            <a:ext cx="16609609" cy="686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22"/>
              </a:lnSpc>
              <a:spcBef>
                <a:spcPct val="0"/>
              </a:spcBef>
            </a:pPr>
            <a:r>
              <a:rPr lang="en-US" b="true" sz="3624" spc="72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Top suburbs with 3 or more bedrooms per dwelling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619744" y="466261"/>
            <a:ext cx="6153756" cy="768207"/>
            <a:chOff x="0" y="0"/>
            <a:chExt cx="8205008" cy="1024276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17068"/>
              <a:ext cx="1007209" cy="1007209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ln cap="sq">
                <a:noFill/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23"/>
                  </a:lnSpc>
                </a:pPr>
              </a:p>
            </p:txBody>
          </p:sp>
        </p:grpSp>
        <p:sp>
          <p:nvSpPr>
            <p:cNvPr name="TextBox 10" id="10"/>
            <p:cNvSpPr txBox="true"/>
            <p:nvPr/>
          </p:nvSpPr>
          <p:spPr>
            <a:xfrm rot="0">
              <a:off x="0" y="-51109"/>
              <a:ext cx="1007209" cy="10483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583"/>
                </a:lnSpc>
              </a:pPr>
              <a:r>
                <a:rPr lang="en-US" sz="4702" spc="94">
                  <a:solidFill>
                    <a:srgbClr val="F4F4F4"/>
                  </a:solidFill>
                  <a:latin typeface="Squada One"/>
                  <a:ea typeface="Squada One"/>
                  <a:cs typeface="Squada One"/>
                  <a:sym typeface="Squada One"/>
                </a:rPr>
                <a:t>2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1597535" y="-19050"/>
              <a:ext cx="6607472" cy="10175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33"/>
                </a:lnSpc>
                <a:spcBef>
                  <a:spcPct val="0"/>
                </a:spcBef>
              </a:pPr>
              <a:r>
                <a:rPr lang="en-US" sz="4945" spc="98">
                  <a:solidFill>
                    <a:srgbClr val="000000"/>
                  </a:solidFill>
                  <a:latin typeface="Squada One"/>
                  <a:ea typeface="Squada One"/>
                  <a:cs typeface="Squada One"/>
                  <a:sym typeface="Squada One"/>
                </a:rPr>
                <a:t>SOCIAL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5652291" y="9748971"/>
            <a:ext cx="2408177" cy="300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23"/>
              </a:lnSpc>
            </a:pPr>
            <a:r>
              <a:rPr lang="en-US" sz="1740" spc="26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[13]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549848" y="1028700"/>
            <a:ext cx="5482971" cy="8229600"/>
          </a:xfrm>
          <a:custGeom>
            <a:avLst/>
            <a:gdLst/>
            <a:ahLst/>
            <a:cxnLst/>
            <a:rect r="r" b="b" t="t" l="l"/>
            <a:pathLst>
              <a:path h="8229600" w="5482971">
                <a:moveTo>
                  <a:pt x="0" y="0"/>
                </a:moveTo>
                <a:lnTo>
                  <a:pt x="5482971" y="0"/>
                </a:lnTo>
                <a:lnTo>
                  <a:pt x="548297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19744" y="466261"/>
            <a:ext cx="6153756" cy="768207"/>
            <a:chOff x="0" y="0"/>
            <a:chExt cx="8205008" cy="1024276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17068"/>
              <a:ext cx="1007209" cy="1007209"/>
              <a:chOff x="0" y="0"/>
              <a:chExt cx="812800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ln cap="sq">
                <a:noFill/>
                <a:prstDash val="solid"/>
                <a:miter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23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0" y="-51109"/>
              <a:ext cx="1007209" cy="10483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583"/>
                </a:lnSpc>
              </a:pPr>
              <a:r>
                <a:rPr lang="en-US" sz="4702" spc="94">
                  <a:solidFill>
                    <a:srgbClr val="F4F4F4"/>
                  </a:solidFill>
                  <a:latin typeface="Squada One"/>
                  <a:ea typeface="Squada One"/>
                  <a:cs typeface="Squada One"/>
                  <a:sym typeface="Squada One"/>
                </a:rPr>
                <a:t>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597535" y="-19050"/>
              <a:ext cx="6607472" cy="10175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33"/>
                </a:lnSpc>
                <a:spcBef>
                  <a:spcPct val="0"/>
                </a:spcBef>
              </a:pPr>
              <a:r>
                <a:rPr lang="en-US" sz="4945" spc="98">
                  <a:solidFill>
                    <a:srgbClr val="000000"/>
                  </a:solidFill>
                  <a:latin typeface="Squada One"/>
                  <a:ea typeface="Squada One"/>
                  <a:cs typeface="Squada One"/>
                  <a:sym typeface="Squada One"/>
                </a:rPr>
                <a:t>SOCIAL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8967965" y="3021336"/>
            <a:ext cx="2784256" cy="3935344"/>
          </a:xfrm>
          <a:custGeom>
            <a:avLst/>
            <a:gdLst/>
            <a:ahLst/>
            <a:cxnLst/>
            <a:rect r="r" b="b" t="t" l="l"/>
            <a:pathLst>
              <a:path h="3935344" w="2784256">
                <a:moveTo>
                  <a:pt x="0" y="0"/>
                </a:moveTo>
                <a:lnTo>
                  <a:pt x="2784256" y="0"/>
                </a:lnTo>
                <a:lnTo>
                  <a:pt x="2784256" y="3935344"/>
                </a:lnTo>
                <a:lnTo>
                  <a:pt x="0" y="39353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848155" y="3354617"/>
            <a:ext cx="10591690" cy="3577766"/>
          </a:xfrm>
          <a:custGeom>
            <a:avLst/>
            <a:gdLst/>
            <a:ahLst/>
            <a:cxnLst/>
            <a:rect r="r" b="b" t="t" l="l"/>
            <a:pathLst>
              <a:path h="3577766" w="10591690">
                <a:moveTo>
                  <a:pt x="0" y="0"/>
                </a:moveTo>
                <a:lnTo>
                  <a:pt x="10591690" y="0"/>
                </a:lnTo>
                <a:lnTo>
                  <a:pt x="10591690" y="3577766"/>
                </a:lnTo>
                <a:lnTo>
                  <a:pt x="0" y="35777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074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801541"/>
            <a:ext cx="13600020" cy="598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78"/>
              </a:lnSpc>
            </a:pPr>
            <a:r>
              <a:rPr lang="en-US" sz="2785" spc="41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The lack of safe housing puts the </a:t>
            </a:r>
            <a:r>
              <a:rPr lang="en-US" b="true" sz="2785" spc="41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physical and mental health </a:t>
            </a:r>
            <a:r>
              <a:rPr lang="en-US" sz="2785" spc="41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of people at risk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562524"/>
            <a:ext cx="13600020" cy="598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78"/>
              </a:lnSpc>
            </a:pPr>
            <a:r>
              <a:rPr lang="en-US" sz="2785" spc="41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Pushes at-risk peoples into </a:t>
            </a:r>
            <a:r>
              <a:rPr lang="en-US" b="true" sz="2785" spc="41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homelessness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343909"/>
            <a:ext cx="13600020" cy="557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78"/>
              </a:lnSpc>
            </a:pPr>
            <a:r>
              <a:rPr lang="en-US" sz="2785" spc="41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Reduces social inclusion &amp; mobility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4104892"/>
            <a:ext cx="13600020" cy="557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78"/>
              </a:lnSpc>
            </a:pPr>
            <a:r>
              <a:rPr lang="en-US" sz="2785" spc="41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Reduces opportunity equality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4845471"/>
            <a:ext cx="13600020" cy="598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78"/>
              </a:lnSpc>
            </a:pPr>
            <a:r>
              <a:rPr lang="en-US" sz="2785" spc="41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A </a:t>
            </a:r>
            <a:r>
              <a:rPr lang="en-US" b="true" sz="2785" spc="41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barrier to </a:t>
            </a:r>
            <a:r>
              <a:rPr lang="en-US" sz="2785" spc="41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finding and holding down </a:t>
            </a:r>
            <a:r>
              <a:rPr lang="en-US" b="true" sz="2785" spc="41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employment </a:t>
            </a:r>
            <a:r>
              <a:rPr lang="en-US" sz="2785" spc="41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and engaging in </a:t>
            </a:r>
            <a:r>
              <a:rPr lang="en-US" b="true" sz="2785" spc="41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education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5626857"/>
            <a:ext cx="13600020" cy="557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78"/>
              </a:lnSpc>
            </a:pPr>
            <a:r>
              <a:rPr lang="en-US" sz="2785" spc="41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Can force people to cut spending on other essentials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6367436"/>
            <a:ext cx="13600020" cy="598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78"/>
              </a:lnSpc>
            </a:pPr>
            <a:r>
              <a:rPr lang="en-US" sz="2785" spc="41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Fuels isolation and </a:t>
            </a:r>
            <a:r>
              <a:rPr lang="en-US" b="true" sz="2785" spc="41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mental health </a:t>
            </a:r>
            <a:r>
              <a:rPr lang="en-US" sz="2785" spc="41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crisis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7137786"/>
            <a:ext cx="13600020" cy="598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78"/>
              </a:lnSpc>
            </a:pPr>
            <a:r>
              <a:rPr lang="en-US" sz="2785" spc="41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Traps victims in </a:t>
            </a:r>
            <a:r>
              <a:rPr lang="en-US" b="true" sz="2785" spc="41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domestic violence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7898953"/>
            <a:ext cx="13600020" cy="598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78"/>
              </a:lnSpc>
            </a:pPr>
            <a:r>
              <a:rPr lang="en-US" sz="2785" spc="41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Perpetuates </a:t>
            </a:r>
            <a:r>
              <a:rPr lang="en-US" b="true" sz="2785" spc="41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poverty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652291" y="9748971"/>
            <a:ext cx="2408177" cy="300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23"/>
              </a:lnSpc>
            </a:pPr>
            <a:r>
              <a:rPr lang="en-US" sz="1740" spc="26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[14] [15] [16]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619744" y="466261"/>
            <a:ext cx="6153756" cy="768207"/>
            <a:chOff x="0" y="0"/>
            <a:chExt cx="8205008" cy="1024276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17068"/>
              <a:ext cx="1007209" cy="1007209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ln cap="sq">
                <a:noFill/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23"/>
                  </a:lnSpc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0" y="-51109"/>
              <a:ext cx="1007209" cy="10483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583"/>
                </a:lnSpc>
              </a:pPr>
              <a:r>
                <a:rPr lang="en-US" sz="4702" spc="94">
                  <a:solidFill>
                    <a:srgbClr val="F4F4F4"/>
                  </a:solidFill>
                  <a:latin typeface="Squada One"/>
                  <a:ea typeface="Squada One"/>
                  <a:cs typeface="Squada One"/>
                  <a:sym typeface="Squada One"/>
                </a:rPr>
                <a:t>2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1597535" y="-19050"/>
              <a:ext cx="6607472" cy="10175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33"/>
                </a:lnSpc>
                <a:spcBef>
                  <a:spcPct val="0"/>
                </a:spcBef>
              </a:pPr>
              <a:r>
                <a:rPr lang="en-US" sz="4945" spc="98">
                  <a:solidFill>
                    <a:srgbClr val="000000"/>
                  </a:solidFill>
                  <a:latin typeface="Squada One"/>
                  <a:ea typeface="Squada One"/>
                  <a:cs typeface="Squada One"/>
                  <a:sym typeface="Squada One"/>
                </a:rPr>
                <a:t>SOCIAL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028700" y="8659589"/>
            <a:ext cx="13600020" cy="598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78"/>
              </a:lnSpc>
            </a:pPr>
            <a:r>
              <a:rPr lang="en-US" sz="2785" spc="41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Poor housing choices are known to contribute greatly to the </a:t>
            </a:r>
            <a:r>
              <a:rPr lang="en-US" b="true" sz="2785" spc="41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loneliness epidemic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1F5014">
                <a:alpha val="100000"/>
              </a:srgbClr>
            </a:gs>
            <a:gs pos="100000">
              <a:srgbClr val="86B23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7477482"/>
            <a:ext cx="1270202" cy="1270202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true">
              <a:gsLst>
                <a:gs pos="0">
                  <a:srgbClr val="1F5014">
                    <a:alpha val="100000"/>
                  </a:srgbClr>
                </a:gs>
                <a:gs pos="100000">
                  <a:srgbClr val="86B23F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3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7333121"/>
            <a:ext cx="1270202" cy="1387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spc="16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3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067019" y="7454605"/>
            <a:ext cx="11969961" cy="1293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64"/>
              </a:lnSpc>
              <a:spcBef>
                <a:spcPct val="0"/>
              </a:spcBef>
            </a:pPr>
            <a:r>
              <a:rPr lang="en-US" sz="8413" spc="168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ENVIRONMENTAL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469549"/>
            <a:ext cx="11839965" cy="180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999"/>
              </a:lnSpc>
            </a:pPr>
            <a:r>
              <a:rPr lang="en-US" sz="9999" spc="199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THE COST OF INACTION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action="ppaction://media"/>
          </p:cNvPr>
          <p:cNvPicPr>
            <a:picLocks noChangeAspect="true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-2095856" y="-81437"/>
            <a:ext cx="21461037" cy="10449874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619744" y="481473"/>
            <a:ext cx="8279380" cy="752995"/>
            <a:chOff x="0" y="0"/>
            <a:chExt cx="11039174" cy="1003994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3016"/>
              <a:ext cx="1000978" cy="1000978"/>
              <a:chOff x="0" y="0"/>
              <a:chExt cx="812800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1F5014">
                      <a:alpha val="100000"/>
                    </a:srgbClr>
                  </a:gs>
                  <a:gs pos="100000">
                    <a:srgbClr val="86B23F">
                      <a:alpha val="100000"/>
                    </a:srgbClr>
                  </a:gs>
                </a:gsLst>
                <a:lin ang="0"/>
              </a:gradFill>
              <a:ln cap="sq">
                <a:noFill/>
                <a:prstDash val="solid"/>
                <a:miter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23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0" y="-80412"/>
              <a:ext cx="1000978" cy="10630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619"/>
                </a:lnSpc>
              </a:pPr>
              <a:r>
                <a:rPr lang="en-US" sz="4728" spc="94">
                  <a:solidFill>
                    <a:srgbClr val="F4F4F4"/>
                  </a:solidFill>
                  <a:latin typeface="Squada One"/>
                  <a:ea typeface="Squada One"/>
                  <a:cs typeface="Squada One"/>
                  <a:sym typeface="Squada One"/>
                </a:rPr>
                <a:t>3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606290" y="-19050"/>
              <a:ext cx="9432884" cy="10230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66"/>
                </a:lnSpc>
                <a:spcBef>
                  <a:spcPct val="0"/>
                </a:spcBef>
              </a:pPr>
              <a:r>
                <a:rPr lang="en-US" sz="4972" spc="99">
                  <a:solidFill>
                    <a:srgbClr val="FFFFFF"/>
                  </a:solidFill>
                  <a:latin typeface="Squada One"/>
                  <a:ea typeface="Squada One"/>
                  <a:cs typeface="Squada One"/>
                  <a:sym typeface="Squada One"/>
                </a:rPr>
                <a:t>ENVIRONMENTAL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652291" y="9748971"/>
            <a:ext cx="2408177" cy="300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23"/>
              </a:lnSpc>
            </a:pPr>
            <a:r>
              <a:rPr lang="en-US" sz="1740" spc="26">
                <a:solidFill>
                  <a:srgbClr val="FFFFFF"/>
                </a:solidFill>
                <a:latin typeface="Klima"/>
                <a:ea typeface="Klima"/>
                <a:cs typeface="Klima"/>
                <a:sym typeface="Klima"/>
              </a:rPr>
              <a:t>[17] [18] [19] [20]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3842026"/>
            <a:ext cx="11971877" cy="4881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96"/>
              </a:lnSpc>
            </a:pPr>
            <a:r>
              <a:rPr lang="en-US" sz="4330" spc="64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Larger homes =</a:t>
            </a:r>
          </a:p>
          <a:p>
            <a:pPr algn="l" marL="935024" indent="-467512" lvl="1">
              <a:lnSpc>
                <a:spcPts val="6496"/>
              </a:lnSpc>
              <a:buFont typeface="Arial"/>
              <a:buChar char="•"/>
            </a:pPr>
            <a:r>
              <a:rPr lang="en-US" sz="4330" spc="64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greater greenhouse gas emissions for both construction &amp; operation</a:t>
            </a:r>
          </a:p>
          <a:p>
            <a:pPr algn="l" marL="935024" indent="-467512" lvl="1">
              <a:lnSpc>
                <a:spcPts val="6063"/>
              </a:lnSpc>
              <a:buFont typeface="Arial"/>
              <a:buChar char="•"/>
            </a:pPr>
            <a:r>
              <a:rPr lang="en-US" sz="433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increased material consumption</a:t>
            </a:r>
          </a:p>
          <a:p>
            <a:pPr algn="l" marL="935024" indent="-467512" lvl="1">
              <a:lnSpc>
                <a:spcPts val="6063"/>
              </a:lnSpc>
              <a:buFont typeface="Arial"/>
              <a:buChar char="•"/>
            </a:pPr>
            <a:r>
              <a:rPr lang="en-US" sz="433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greater contributions to low-density sprawl</a:t>
            </a:r>
          </a:p>
          <a:p>
            <a:pPr algn="l" marL="935024" indent="-467512" lvl="1">
              <a:lnSpc>
                <a:spcPts val="6063"/>
              </a:lnSpc>
              <a:buFont typeface="Arial"/>
              <a:buChar char="•"/>
            </a:pPr>
            <a:r>
              <a:rPr lang="en-US" sz="433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smaller sized houses correlate to lower waste output</a:t>
            </a:r>
          </a:p>
        </p:txBody>
      </p:sp>
    </p:spTree>
  </p:cSld>
  <p:clrMapOvr>
    <a:masterClrMapping/>
  </p:clrMapOvr>
  <p:timing>
    <p:tnLst>
      <p:par>
        <p:cTn dur="indefinite" restart="never" nodeType="tmRoot">
          <p:childTnLst>
            <p:video>
              <p:cMediaNode vol="0">
                <p:cTn fill="hold" display="false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3.xml><?xml version="1.0" encoding="utf-8"?>
<p:sld xmlns:p="http://schemas.openxmlformats.org/presentationml/2006/main" xmlns:a="http://schemas.openxmlformats.org/drawing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346910" y="6247867"/>
            <a:ext cx="22051805" cy="1285112"/>
            <a:chOff x="0" y="0"/>
            <a:chExt cx="1394719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947191" cy="812800"/>
            </a:xfrm>
            <a:custGeom>
              <a:avLst/>
              <a:gdLst/>
              <a:ahLst/>
              <a:cxnLst/>
              <a:rect r="r" b="b" t="t" l="l"/>
              <a:pathLst>
                <a:path h="812800" w="13947191">
                  <a:moveTo>
                    <a:pt x="0" y="0"/>
                  </a:moveTo>
                  <a:lnTo>
                    <a:pt x="13947191" y="0"/>
                  </a:lnTo>
                  <a:lnTo>
                    <a:pt x="13947191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true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394719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3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164685" y="6228817"/>
            <a:ext cx="13958630" cy="1293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64"/>
              </a:lnSpc>
              <a:spcBef>
                <a:spcPct val="0"/>
              </a:spcBef>
            </a:pPr>
            <a:r>
              <a:rPr lang="en-US" sz="8413" spc="168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BOLD </a:t>
            </a:r>
            <a:r>
              <a:rPr lang="en-US" sz="8413" spc="168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POLICY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-2346910" y="4311314"/>
            <a:ext cx="21638465" cy="1285112"/>
            <a:chOff x="0" y="0"/>
            <a:chExt cx="13685763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685763" cy="812800"/>
            </a:xfrm>
            <a:custGeom>
              <a:avLst/>
              <a:gdLst/>
              <a:ahLst/>
              <a:cxnLst/>
              <a:rect r="r" b="b" t="t" l="l"/>
              <a:pathLst>
                <a:path h="812800" w="13685763">
                  <a:moveTo>
                    <a:pt x="0" y="0"/>
                  </a:moveTo>
                  <a:lnTo>
                    <a:pt x="13685763" y="0"/>
                  </a:lnTo>
                  <a:lnTo>
                    <a:pt x="13685763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true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3685763" cy="850900"/>
            </a:xfrm>
            <a:prstGeom prst="rect">
              <a:avLst/>
            </a:prstGeom>
          </p:spPr>
          <p:txBody>
            <a:bodyPr anchor="ctr" rtlCol="false" tIns="39682" lIns="39682" bIns="39682" rIns="39682"/>
            <a:lstStyle/>
            <a:p>
              <a:pPr algn="ctr">
                <a:lnSpc>
                  <a:spcPts val="2123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928715" y="4303347"/>
            <a:ext cx="8430569" cy="1293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64"/>
              </a:lnSpc>
              <a:spcBef>
                <a:spcPct val="0"/>
              </a:spcBef>
            </a:pPr>
            <a:r>
              <a:rPr lang="en-US" sz="8413" spc="168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GOOD </a:t>
            </a:r>
            <a:r>
              <a:rPr lang="en-US" sz="8413" spc="168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DESIGN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026646" y="1046285"/>
            <a:ext cx="8234708" cy="180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999"/>
              </a:lnSpc>
            </a:pPr>
            <a:r>
              <a:rPr lang="en-US" sz="9999" spc="199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THE SOLUTION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652291" y="9748971"/>
            <a:ext cx="2408177" cy="300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23"/>
              </a:lnSpc>
            </a:pPr>
            <a:r>
              <a:rPr lang="en-US" sz="1740" spc="26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[a] [6] [7]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164685" y="4934442"/>
            <a:ext cx="13958630" cy="1293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64"/>
              </a:lnSpc>
              <a:spcBef>
                <a:spcPct val="0"/>
              </a:spcBef>
            </a:pPr>
            <a:r>
              <a:rPr lang="en-US" sz="8413" spc="168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DIVERSITY IN GROWTH AREAS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64685" y="4040429"/>
            <a:ext cx="13487606" cy="1293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64"/>
              </a:lnSpc>
              <a:spcBef>
                <a:spcPct val="0"/>
              </a:spcBef>
            </a:pPr>
            <a:r>
              <a:rPr lang="en-US" sz="8413" spc="168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MANDATING/ENCOURAGING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1028700"/>
            <a:ext cx="1270202" cy="1270202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true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3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884339"/>
            <a:ext cx="1270202" cy="1387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spc="16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1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94693" y="0"/>
            <a:ext cx="20677387" cy="10287000"/>
          </a:xfrm>
          <a:custGeom>
            <a:avLst/>
            <a:gdLst/>
            <a:ahLst/>
            <a:cxnLst/>
            <a:rect r="r" b="b" t="t" l="l"/>
            <a:pathLst>
              <a:path h="10287000" w="20677387">
                <a:moveTo>
                  <a:pt x="0" y="0"/>
                </a:moveTo>
                <a:lnTo>
                  <a:pt x="20677386" y="0"/>
                </a:lnTo>
                <a:lnTo>
                  <a:pt x="206773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7642894" y="9787071"/>
            <a:ext cx="469133" cy="262279"/>
            <a:chOff x="0" y="0"/>
            <a:chExt cx="123558" cy="6907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3558" cy="69078"/>
            </a:xfrm>
            <a:custGeom>
              <a:avLst/>
              <a:gdLst/>
              <a:ahLst/>
              <a:cxnLst/>
              <a:rect r="r" b="b" t="t" l="l"/>
              <a:pathLst>
                <a:path h="69078" w="123558">
                  <a:moveTo>
                    <a:pt x="0" y="0"/>
                  </a:moveTo>
                  <a:lnTo>
                    <a:pt x="123558" y="0"/>
                  </a:lnTo>
                  <a:lnTo>
                    <a:pt x="123558" y="69078"/>
                  </a:lnTo>
                  <a:lnTo>
                    <a:pt x="0" y="69078"/>
                  </a:lnTo>
                  <a:close/>
                </a:path>
              </a:pathLst>
            </a:custGeom>
            <a:solidFill>
              <a:srgbClr val="FFFE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23558" cy="1071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3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5652291" y="9748971"/>
            <a:ext cx="2408177" cy="300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23"/>
              </a:lnSpc>
            </a:pPr>
            <a:r>
              <a:rPr lang="en-US" sz="1740" spc="26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[21]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114425"/>
            <a:ext cx="13958630" cy="8166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71"/>
              </a:lnSpc>
            </a:pPr>
            <a:r>
              <a:rPr lang="en-US" sz="8413" spc="168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MICRO-LOTS</a:t>
            </a:r>
          </a:p>
          <a:p>
            <a:pPr algn="l">
              <a:lnSpc>
                <a:spcPts val="9171"/>
              </a:lnSpc>
            </a:pPr>
            <a:r>
              <a:rPr lang="en-US" sz="8413" spc="168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TINY HOME COMMUNITIES</a:t>
            </a:r>
          </a:p>
          <a:p>
            <a:pPr algn="l">
              <a:lnSpc>
                <a:spcPts val="9171"/>
              </a:lnSpc>
            </a:pPr>
            <a:r>
              <a:rPr lang="en-US" sz="8413" spc="168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BUNGALOW COURTS</a:t>
            </a:r>
          </a:p>
          <a:p>
            <a:pPr algn="l">
              <a:lnSpc>
                <a:spcPts val="9171"/>
              </a:lnSpc>
            </a:pPr>
            <a:r>
              <a:rPr lang="en-US" sz="8413" spc="168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ROW HOUSES</a:t>
            </a:r>
          </a:p>
          <a:p>
            <a:pPr algn="l">
              <a:lnSpc>
                <a:spcPts val="9171"/>
              </a:lnSpc>
            </a:pPr>
            <a:r>
              <a:rPr lang="en-US" sz="8413" spc="168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TOWNHOUSES</a:t>
            </a:r>
          </a:p>
          <a:p>
            <a:pPr algn="l">
              <a:lnSpc>
                <a:spcPts val="9171"/>
              </a:lnSpc>
            </a:pPr>
            <a:r>
              <a:rPr lang="en-US" sz="8413" spc="168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APARTMENTS</a:t>
            </a:r>
          </a:p>
          <a:p>
            <a:pPr algn="l">
              <a:lnSpc>
                <a:spcPts val="9171"/>
              </a:lnSpc>
            </a:pPr>
            <a:r>
              <a:rPr lang="en-US" sz="8413" spc="168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KHRUSHCHEVKAS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103819" y="5143500"/>
            <a:ext cx="10080362" cy="4825974"/>
          </a:xfrm>
          <a:custGeom>
            <a:avLst/>
            <a:gdLst/>
            <a:ahLst/>
            <a:cxnLst/>
            <a:rect r="r" b="b" t="t" l="l"/>
            <a:pathLst>
              <a:path h="4825974" w="10080362">
                <a:moveTo>
                  <a:pt x="0" y="0"/>
                </a:moveTo>
                <a:lnTo>
                  <a:pt x="10080362" y="0"/>
                </a:lnTo>
                <a:lnTo>
                  <a:pt x="10080362" y="4825974"/>
                </a:lnTo>
                <a:lnTo>
                  <a:pt x="0" y="4825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652291" y="9748971"/>
            <a:ext cx="2408177" cy="300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23"/>
              </a:lnSpc>
            </a:pPr>
            <a:r>
              <a:rPr lang="en-US" sz="1740" spc="26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[22] [23]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4103819" y="317526"/>
            <a:ext cx="10080362" cy="4825974"/>
          </a:xfrm>
          <a:custGeom>
            <a:avLst/>
            <a:gdLst/>
            <a:ahLst/>
            <a:cxnLst/>
            <a:rect r="r" b="b" t="t" l="l"/>
            <a:pathLst>
              <a:path h="4825974" w="10080362">
                <a:moveTo>
                  <a:pt x="0" y="0"/>
                </a:moveTo>
                <a:lnTo>
                  <a:pt x="10080362" y="0"/>
                </a:lnTo>
                <a:lnTo>
                  <a:pt x="10080362" y="4825974"/>
                </a:lnTo>
                <a:lnTo>
                  <a:pt x="0" y="48259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949633"/>
            <a:ext cx="16230600" cy="1193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71"/>
              </a:lnSpc>
            </a:pPr>
            <a:r>
              <a:rPr lang="en-US" sz="8413" strike="sngStrike" spc="168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MISSING MIDDLE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5229225"/>
            <a:ext cx="16230600" cy="1193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71"/>
              </a:lnSpc>
            </a:pPr>
            <a:r>
              <a:rPr lang="en-US" sz="8413" spc="168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HOLISTIC PLANNING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652291" y="9748971"/>
            <a:ext cx="2408177" cy="300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23"/>
              </a:lnSpc>
            </a:pPr>
            <a:r>
              <a:rPr lang="en-US" sz="1740" spc="26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[a] [6] [7]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164685" y="4934442"/>
            <a:ext cx="13958630" cy="1293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64"/>
              </a:lnSpc>
              <a:spcBef>
                <a:spcPct val="0"/>
              </a:spcBef>
            </a:pPr>
            <a:r>
              <a:rPr lang="en-US" sz="8413" spc="168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PUBLIC-PRIVATE PARTNERSHIPS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64685" y="4040429"/>
            <a:ext cx="8430569" cy="1293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64"/>
              </a:lnSpc>
              <a:spcBef>
                <a:spcPct val="0"/>
              </a:spcBef>
            </a:pPr>
            <a:r>
              <a:rPr lang="en-US" sz="8413" spc="168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PUBLIC-PUBLIC, OR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1028700"/>
            <a:ext cx="1270202" cy="1270202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true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3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884339"/>
            <a:ext cx="1270202" cy="1387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spc="16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310049">
            <a:off x="8685431" y="750615"/>
            <a:ext cx="10325830" cy="9011633"/>
          </a:xfrm>
          <a:custGeom>
            <a:avLst/>
            <a:gdLst/>
            <a:ahLst/>
            <a:cxnLst/>
            <a:rect r="r" b="b" t="t" l="l"/>
            <a:pathLst>
              <a:path h="9011633" w="10325830">
                <a:moveTo>
                  <a:pt x="0" y="0"/>
                </a:moveTo>
                <a:lnTo>
                  <a:pt x="10325829" y="0"/>
                </a:lnTo>
                <a:lnTo>
                  <a:pt x="10325829" y="9011633"/>
                </a:lnTo>
                <a:lnTo>
                  <a:pt x="0" y="90116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9963150" y="2185988"/>
          <a:ext cx="7296150" cy="5915025"/>
        </p:xfrm>
        <a:graphic>
          <a:graphicData uri="http://schemas.openxmlformats.org/drawingml/2006/table">
            <a:tbl>
              <a:tblPr/>
              <a:tblGrid>
                <a:gridCol w="1824037"/>
                <a:gridCol w="1824037"/>
                <a:gridCol w="1824037"/>
                <a:gridCol w="1824037"/>
              </a:tblGrid>
              <a:tr h="9620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Dwelling Type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Number of Bedrooms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Rent (June 2024)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Rent per Bedroom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Flat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1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$450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F4F4F4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$450.00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13A3"/>
                    </a:solidFill>
                  </a:tcPr>
                </a:tc>
              </a:tr>
              <a:tr h="6191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2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$580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F4F4F4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$290.00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4982"/>
                    </a:solidFill>
                  </a:tcPr>
                </a:tc>
              </a:tr>
              <a:tr h="6191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3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$600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F4F4F4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$200.00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4982"/>
                    </a:solidFill>
                  </a:tcPr>
                </a:tc>
              </a:tr>
              <a:tr h="6191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House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2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$460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F4F4F4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$230.00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4982"/>
                    </a:solidFill>
                  </a:tcPr>
                </a:tc>
              </a:tr>
              <a:tr h="6191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3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$555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F4F4F4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$185.00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550"/>
                    </a:solidFill>
                  </a:tcPr>
                </a:tc>
              </a:tr>
              <a:tr h="6191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4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$650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F4F4F4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$162.50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550"/>
                    </a:solidFill>
                  </a:tcPr>
                </a:tc>
              </a:tr>
              <a:tr h="6191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Townhouse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2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$530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F4F4F4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$265.00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4982"/>
                    </a:solidFill>
                  </a:tcPr>
                </a:tc>
              </a:tr>
              <a:tr h="6191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3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$630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F4F4F4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$210.00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4982"/>
                    </a:solidFill>
                  </a:tcPr>
                </a:tc>
              </a:tr>
            </a:tbl>
          </a:graphicData>
        </a:graphic>
      </p:graphicFrame>
      <p:sp>
        <p:nvSpPr>
          <p:cNvPr name="TextBox 4" id="4"/>
          <p:cNvSpPr txBox="true"/>
          <p:nvPr/>
        </p:nvSpPr>
        <p:spPr>
          <a:xfrm rot="0">
            <a:off x="1028700" y="5343525"/>
            <a:ext cx="7250286" cy="2714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490"/>
              </a:lnSpc>
            </a:pPr>
            <a:r>
              <a:rPr lang="en-US" sz="10490" spc="209">
                <a:solidFill>
                  <a:srgbClr val="404040"/>
                </a:solidFill>
                <a:latin typeface="Squada One"/>
                <a:ea typeface="Squada One"/>
                <a:cs typeface="Squada One"/>
                <a:sym typeface="Squada One"/>
              </a:rPr>
              <a:t>WHAT IS THE PROBLEM?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1439227"/>
            <a:ext cx="16230600" cy="746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3600" spc="72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Median Rents, QLD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652291" y="9748971"/>
            <a:ext cx="2408177" cy="300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23"/>
              </a:lnSpc>
            </a:pPr>
            <a:r>
              <a:rPr lang="en-US" sz="1740" spc="26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[1]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533520"/>
            <a:ext cx="7651394" cy="6035037"/>
          </a:xfrm>
          <a:custGeom>
            <a:avLst/>
            <a:gdLst/>
            <a:ahLst/>
            <a:cxnLst/>
            <a:rect r="r" b="b" t="t" l="l"/>
            <a:pathLst>
              <a:path h="6035037" w="7651394">
                <a:moveTo>
                  <a:pt x="0" y="0"/>
                </a:moveTo>
                <a:lnTo>
                  <a:pt x="7651394" y="0"/>
                </a:lnTo>
                <a:lnTo>
                  <a:pt x="7651394" y="6035037"/>
                </a:lnTo>
                <a:lnTo>
                  <a:pt x="0" y="60350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607906" y="1533520"/>
            <a:ext cx="7651394" cy="6035037"/>
          </a:xfrm>
          <a:custGeom>
            <a:avLst/>
            <a:gdLst/>
            <a:ahLst/>
            <a:cxnLst/>
            <a:rect r="r" b="b" t="t" l="l"/>
            <a:pathLst>
              <a:path h="6035037" w="7651394">
                <a:moveTo>
                  <a:pt x="0" y="0"/>
                </a:moveTo>
                <a:lnTo>
                  <a:pt x="7651394" y="0"/>
                </a:lnTo>
                <a:lnTo>
                  <a:pt x="7651394" y="6035037"/>
                </a:lnTo>
                <a:lnTo>
                  <a:pt x="0" y="60350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5652291" y="9748971"/>
            <a:ext cx="2408177" cy="300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23"/>
              </a:lnSpc>
            </a:pPr>
            <a:r>
              <a:rPr lang="en-US" sz="1740" spc="26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[24] [25]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8123619"/>
            <a:ext cx="16609609" cy="1134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22"/>
              </a:lnSpc>
            </a:pPr>
            <a:r>
              <a:rPr lang="en-US" sz="3624" spc="72" b="true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Case Example: </a:t>
            </a:r>
            <a:r>
              <a:rPr lang="en-US" sz="3624" spc="72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Launch Housing - Harris Transportable Housing Project</a:t>
            </a:r>
          </a:p>
          <a:p>
            <a:pPr algn="l">
              <a:lnSpc>
                <a:spcPts val="3568"/>
              </a:lnSpc>
              <a:spcBef>
                <a:spcPct val="0"/>
              </a:spcBef>
            </a:pPr>
            <a:r>
              <a:rPr lang="en-US" sz="2925" spc="58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Partnership between Harris Capital, VicRoads, Victorian Property Fund &amp; others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164685" y="4152576"/>
            <a:ext cx="13958630" cy="777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en-US" sz="5000" spc="1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-&gt;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44000" y="5772051"/>
            <a:ext cx="8314975" cy="798547"/>
          </a:xfrm>
          <a:custGeom>
            <a:avLst/>
            <a:gdLst/>
            <a:ahLst/>
            <a:cxnLst/>
            <a:rect r="r" b="b" t="t" l="l"/>
            <a:pathLst>
              <a:path h="798547" w="8314975">
                <a:moveTo>
                  <a:pt x="0" y="0"/>
                </a:moveTo>
                <a:lnTo>
                  <a:pt x="8314975" y="0"/>
                </a:lnTo>
                <a:lnTo>
                  <a:pt x="8314975" y="798548"/>
                </a:lnTo>
                <a:lnTo>
                  <a:pt x="0" y="7985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744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6570599"/>
            <a:ext cx="1973908" cy="681637"/>
          </a:xfrm>
          <a:custGeom>
            <a:avLst/>
            <a:gdLst/>
            <a:ahLst/>
            <a:cxnLst/>
            <a:rect r="r" b="b" t="t" l="l"/>
            <a:pathLst>
              <a:path h="681637" w="1973908">
                <a:moveTo>
                  <a:pt x="0" y="0"/>
                </a:moveTo>
                <a:lnTo>
                  <a:pt x="1973908" y="0"/>
                </a:lnTo>
                <a:lnTo>
                  <a:pt x="1973908" y="681637"/>
                </a:lnTo>
                <a:lnTo>
                  <a:pt x="0" y="6816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5772051"/>
            <a:ext cx="7632286" cy="2388167"/>
          </a:xfrm>
          <a:custGeom>
            <a:avLst/>
            <a:gdLst/>
            <a:ahLst/>
            <a:cxnLst/>
            <a:rect r="r" b="b" t="t" l="l"/>
            <a:pathLst>
              <a:path h="2388167" w="7632286">
                <a:moveTo>
                  <a:pt x="0" y="0"/>
                </a:moveTo>
                <a:lnTo>
                  <a:pt x="7632286" y="0"/>
                </a:lnTo>
                <a:lnTo>
                  <a:pt x="7632286" y="2388167"/>
                </a:lnTo>
                <a:lnTo>
                  <a:pt x="0" y="23881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7780696"/>
            <a:ext cx="2277134" cy="759045"/>
          </a:xfrm>
          <a:custGeom>
            <a:avLst/>
            <a:gdLst/>
            <a:ahLst/>
            <a:cxnLst/>
            <a:rect r="r" b="b" t="t" l="l"/>
            <a:pathLst>
              <a:path h="759045" w="2277134">
                <a:moveTo>
                  <a:pt x="0" y="0"/>
                </a:moveTo>
                <a:lnTo>
                  <a:pt x="2277134" y="0"/>
                </a:lnTo>
                <a:lnTo>
                  <a:pt x="2277134" y="759045"/>
                </a:lnTo>
                <a:lnTo>
                  <a:pt x="0" y="7590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741170"/>
            <a:ext cx="16230600" cy="2478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3660"/>
              </a:lnSpc>
              <a:buFont typeface="Arial"/>
              <a:buChar char="•"/>
            </a:pPr>
            <a:r>
              <a:rPr lang="en-US" sz="3000" spc="44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Expanding the Inclusionary Planning Pilot's </a:t>
            </a:r>
            <a:r>
              <a:rPr lang="en-US" b="true" sz="3000" spc="44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Mandatory Inclusionary Planning </a:t>
            </a:r>
            <a:r>
              <a:rPr lang="en-US" sz="3000" spc="44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model</a:t>
            </a:r>
            <a:r>
              <a:rPr lang="en-US" b="true" sz="3000" spc="44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 </a:t>
            </a:r>
            <a:r>
              <a:rPr lang="en-US" sz="3000" spc="44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to also require </a:t>
            </a:r>
            <a:r>
              <a:rPr lang="en-US" sz="3000" spc="44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a </a:t>
            </a:r>
            <a:r>
              <a:rPr lang="en-US" b="true" sz="3000" spc="44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fixed percentage of smaller sized homes </a:t>
            </a:r>
            <a:r>
              <a:rPr lang="en-US" sz="3000" spc="44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in development areas as a condition of the planning approval. Affordability is one aspect, but so too is appropriate dwelling stock.</a:t>
            </a:r>
          </a:p>
          <a:p>
            <a:pPr algn="l" marL="647700" indent="-323850" lvl="1">
              <a:lnSpc>
                <a:spcPts val="3660"/>
              </a:lnSpc>
              <a:buFont typeface="Arial"/>
              <a:buChar char="•"/>
            </a:pPr>
            <a:r>
              <a:rPr lang="en-US" sz="3000" spc="44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Leverage other existing iniatives to fill demand for small dwellings</a:t>
            </a:r>
          </a:p>
        </p:txBody>
      </p:sp>
      <p:sp>
        <p:nvSpPr>
          <p:cNvPr name="AutoShape 7" id="7"/>
          <p:cNvSpPr/>
          <p:nvPr/>
        </p:nvSpPr>
        <p:spPr>
          <a:xfrm>
            <a:off x="1028700" y="5172075"/>
            <a:ext cx="16230600" cy="0"/>
          </a:xfrm>
          <a:prstGeom prst="line">
            <a:avLst/>
          </a:prstGeom>
          <a:ln cap="flat" w="5715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15652291" y="9748971"/>
            <a:ext cx="2408177" cy="300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23"/>
              </a:lnSpc>
            </a:pPr>
            <a:r>
              <a:rPr lang="en-US" sz="1740" spc="26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[26] [27] [28]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652291" y="9748971"/>
            <a:ext cx="2408177" cy="300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23"/>
              </a:lnSpc>
            </a:pPr>
            <a:r>
              <a:rPr lang="en-US" sz="1740" spc="26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[a] [6] [7]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164685" y="4934442"/>
            <a:ext cx="13958630" cy="1293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64"/>
              </a:lnSpc>
              <a:spcBef>
                <a:spcPct val="0"/>
              </a:spcBef>
            </a:pPr>
            <a:r>
              <a:rPr lang="en-US" sz="8413" spc="168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BUILT TO OWN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64685" y="4040429"/>
            <a:ext cx="12099920" cy="1293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64"/>
              </a:lnSpc>
              <a:spcBef>
                <a:spcPct val="0"/>
              </a:spcBef>
            </a:pPr>
            <a:r>
              <a:rPr lang="en-US" sz="8413" spc="168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PUBLIC HOUSING THAT IS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1028700"/>
            <a:ext cx="1270202" cy="1270202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true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3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884339"/>
            <a:ext cx="1270202" cy="1387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spc="16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3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81815" y="-260260"/>
            <a:ext cx="22603068" cy="11188518"/>
          </a:xfrm>
          <a:custGeom>
            <a:avLst/>
            <a:gdLst/>
            <a:ahLst/>
            <a:cxnLst/>
            <a:rect r="r" b="b" t="t" l="l"/>
            <a:pathLst>
              <a:path h="11188518" w="22603068">
                <a:moveTo>
                  <a:pt x="0" y="0"/>
                </a:moveTo>
                <a:lnTo>
                  <a:pt x="22603067" y="0"/>
                </a:lnTo>
                <a:lnTo>
                  <a:pt x="22603067" y="11188519"/>
                </a:lnTo>
                <a:lnTo>
                  <a:pt x="0" y="111885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1847652" y="1859187"/>
          <a:ext cx="13120080" cy="1886396"/>
        </p:xfrm>
        <a:graphic>
          <a:graphicData uri="http://schemas.openxmlformats.org/drawingml/2006/table">
            <a:tbl>
              <a:tblPr/>
              <a:tblGrid>
                <a:gridCol w="3280020"/>
                <a:gridCol w="3280020"/>
                <a:gridCol w="3280020"/>
                <a:gridCol w="3280020"/>
              </a:tblGrid>
              <a:tr h="47159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Rank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Nation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Metropolitan Market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Median Multiple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59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------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---------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-------------------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----------------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59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1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U.S.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Pittsburgh, PA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3.1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59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2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U.S.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Rochester, NY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3.4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1847652" y="4496834"/>
          <a:ext cx="13120080" cy="477374"/>
        </p:xfrm>
        <a:graphic>
          <a:graphicData uri="http://schemas.openxmlformats.org/drawingml/2006/table">
            <a:tbl>
              <a:tblPr/>
              <a:tblGrid>
                <a:gridCol w="3280020"/>
                <a:gridCol w="3280020"/>
                <a:gridCol w="3280020"/>
                <a:gridCol w="3280020"/>
              </a:tblGrid>
              <a:tr h="47737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FFFF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11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A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FFFF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Singapore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A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FFFF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Singapore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A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FFFF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3.8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AD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1847652" y="5570713"/>
          <a:ext cx="13120080" cy="1886396"/>
        </p:xfrm>
        <a:graphic>
          <a:graphicData uri="http://schemas.openxmlformats.org/drawingml/2006/table">
            <a:tbl>
              <a:tblPr/>
              <a:tblGrid>
                <a:gridCol w="3280020"/>
                <a:gridCol w="3280020"/>
                <a:gridCol w="3280020"/>
                <a:gridCol w="3280020"/>
              </a:tblGrid>
              <a:tr h="47159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77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U.S.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New York, NY-NJ-PA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7.0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59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FFFF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= 80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FFFF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Australia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FFFF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Brisbane, QLD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FFFF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8.1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</a:tr>
              <a:tr h="47159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= </a:t>
                      </a: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80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U.S.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Miami, FL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8.1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59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= 80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U.K.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Greater London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8.1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1847652" y="8204954"/>
          <a:ext cx="13120080" cy="947048"/>
        </p:xfrm>
        <a:graphic>
          <a:graphicData uri="http://schemas.openxmlformats.org/drawingml/2006/table">
            <a:tbl>
              <a:tblPr/>
              <a:tblGrid>
                <a:gridCol w="3280020"/>
                <a:gridCol w="3280020"/>
                <a:gridCol w="3280020"/>
                <a:gridCol w="3280020"/>
              </a:tblGrid>
              <a:tr h="47352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93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Australia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Sydney, NSW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13.8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52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94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China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Hong Kong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72"/>
                        </a:lnSpc>
                        <a:defRPr/>
                      </a:pPr>
                      <a:r>
                        <a:rPr lang="en-US" sz="2337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16.7</a:t>
                      </a:r>
                      <a:endParaRPr lang="en-US" sz="1100"/>
                    </a:p>
                  </a:txBody>
                  <a:tcPr marL="8564" marR="8564" marT="8564" marB="8564" anchor="ctr">
                    <a:lnL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7" id="7"/>
          <p:cNvSpPr txBox="true"/>
          <p:nvPr/>
        </p:nvSpPr>
        <p:spPr>
          <a:xfrm rot="0">
            <a:off x="3172348" y="3670251"/>
            <a:ext cx="11943304" cy="10135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44"/>
              </a:lnSpc>
            </a:pPr>
            <a:r>
              <a:rPr lang="en-US" sz="11688" spc="233">
                <a:solidFill>
                  <a:srgbClr val="404040"/>
                </a:solidFill>
                <a:latin typeface="Squada One"/>
                <a:ea typeface="Squada One"/>
                <a:cs typeface="Squada One"/>
                <a:sym typeface="Squada One"/>
              </a:rPr>
              <a:t>...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72348" y="4109715"/>
            <a:ext cx="11943304" cy="1620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72"/>
              </a:lnSpc>
            </a:pPr>
            <a:r>
              <a:rPr lang="en-US" sz="11688" spc="233">
                <a:solidFill>
                  <a:srgbClr val="404040"/>
                </a:solidFill>
                <a:latin typeface="Squada One"/>
                <a:ea typeface="Squada One"/>
                <a:cs typeface="Squada One"/>
                <a:sym typeface="Squada One"/>
              </a:rPr>
              <a:t>...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172348" y="6768771"/>
            <a:ext cx="11943304" cy="1620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72"/>
              </a:lnSpc>
            </a:pPr>
            <a:r>
              <a:rPr lang="en-US" sz="11688" spc="233">
                <a:solidFill>
                  <a:srgbClr val="404040"/>
                </a:solidFill>
                <a:latin typeface="Squada One"/>
                <a:ea typeface="Squada One"/>
                <a:cs typeface="Squada One"/>
                <a:sym typeface="Squada One"/>
              </a:rPr>
              <a:t>...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928863" y="990600"/>
            <a:ext cx="10430275" cy="63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2"/>
              </a:lnSpc>
              <a:spcBef>
                <a:spcPct val="0"/>
              </a:spcBef>
            </a:pPr>
            <a:r>
              <a:rPr lang="en-US" b="true" sz="1772" spc="26">
                <a:solidFill>
                  <a:srgbClr val="404040"/>
                </a:solidFill>
                <a:latin typeface="Klima Bold"/>
                <a:ea typeface="Klima Bold"/>
                <a:cs typeface="Klima Bold"/>
                <a:sym typeface="Klima Bold"/>
              </a:rPr>
              <a:t>HOUSING MARKETS RANKED BY AFFORDABILITY: MOST AFFORDABLE TO LEAST AFFORDABLE</a:t>
            </a:r>
          </a:p>
          <a:p>
            <a:pPr algn="ctr">
              <a:lnSpc>
                <a:spcPts val="2162"/>
              </a:lnSpc>
              <a:spcBef>
                <a:spcPct val="0"/>
              </a:spcBef>
            </a:pPr>
            <a:r>
              <a:rPr lang="en-US" b="true" sz="1772" spc="26">
                <a:solidFill>
                  <a:srgbClr val="404040"/>
                </a:solidFill>
                <a:latin typeface="Klima Bold"/>
                <a:ea typeface="Klima Bold"/>
                <a:cs typeface="Klima Bold"/>
                <a:sym typeface="Klima Bold"/>
              </a:rPr>
              <a:t>Median Multiple (Median House Price/Median Household Income): 2023: Third Quarter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652291" y="9748971"/>
            <a:ext cx="2408177" cy="300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23"/>
              </a:lnSpc>
            </a:pPr>
            <a:r>
              <a:rPr lang="en-US" sz="1740" spc="26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[29]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561423" y="3339715"/>
            <a:ext cx="4697877" cy="5918585"/>
          </a:xfrm>
          <a:custGeom>
            <a:avLst/>
            <a:gdLst/>
            <a:ahLst/>
            <a:cxnLst/>
            <a:rect r="r" b="b" t="t" l="l"/>
            <a:pathLst>
              <a:path h="5918585" w="4697877">
                <a:moveTo>
                  <a:pt x="0" y="0"/>
                </a:moveTo>
                <a:lnTo>
                  <a:pt x="4697877" y="0"/>
                </a:lnTo>
                <a:lnTo>
                  <a:pt x="4697877" y="5918585"/>
                </a:lnTo>
                <a:lnTo>
                  <a:pt x="0" y="59185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5143500"/>
            <a:ext cx="6270171" cy="4114800"/>
          </a:xfrm>
          <a:custGeom>
            <a:avLst/>
            <a:gdLst/>
            <a:ahLst/>
            <a:cxnLst/>
            <a:rect r="r" b="b" t="t" l="l"/>
            <a:pathLst>
              <a:path h="4114800" w="6270171">
                <a:moveTo>
                  <a:pt x="0" y="0"/>
                </a:moveTo>
                <a:lnTo>
                  <a:pt x="6270171" y="0"/>
                </a:lnTo>
                <a:lnTo>
                  <a:pt x="62701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095375"/>
            <a:ext cx="13283836" cy="859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05"/>
              </a:lnSpc>
            </a:pPr>
            <a:r>
              <a:rPr lang="en-US" sz="6100" spc="122">
                <a:solidFill>
                  <a:srgbClr val="404040"/>
                </a:solidFill>
                <a:latin typeface="Squada One"/>
                <a:ea typeface="Squada One"/>
                <a:cs typeface="Squada One"/>
                <a:sym typeface="Squada One"/>
              </a:rPr>
              <a:t>SINGAPORE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1906905"/>
            <a:ext cx="9058600" cy="765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91"/>
              </a:lnSpc>
            </a:pPr>
            <a:r>
              <a:rPr lang="en-US" sz="2370" spc="35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Overall population: 5.9 million</a:t>
            </a:r>
          </a:p>
          <a:p>
            <a:pPr algn="l">
              <a:lnSpc>
                <a:spcPts val="2891"/>
              </a:lnSpc>
            </a:pPr>
            <a:r>
              <a:rPr lang="en-US" sz="2370" spc="35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Size: 734 square kilometres (1/2,500 the size of Queensland)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975464" y="1095375"/>
            <a:ext cx="13283836" cy="859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405"/>
              </a:lnSpc>
            </a:pPr>
            <a:r>
              <a:rPr lang="en-US" sz="6100" spc="122">
                <a:solidFill>
                  <a:srgbClr val="404040"/>
                </a:solidFill>
                <a:latin typeface="Squada One"/>
                <a:ea typeface="Squada One"/>
                <a:cs typeface="Squada One"/>
                <a:sym typeface="Squada One"/>
              </a:rPr>
              <a:t>QUEENSLAND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200700" y="1906905"/>
            <a:ext cx="9058600" cy="765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91"/>
              </a:lnSpc>
            </a:pPr>
            <a:r>
              <a:rPr lang="en-US" sz="2370" spc="35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Overall population: 5.6 million</a:t>
            </a:r>
          </a:p>
          <a:p>
            <a:pPr algn="r">
              <a:lnSpc>
                <a:spcPts val="2891"/>
              </a:lnSpc>
            </a:pPr>
            <a:r>
              <a:rPr lang="en-US" sz="2370" spc="35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Size: 1,727,000 square kilometres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670618" y="6689040"/>
            <a:ext cx="17968318" cy="1138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63"/>
              </a:lnSpc>
            </a:pPr>
            <a:r>
              <a:rPr lang="en-US" sz="8251" spc="165">
                <a:solidFill>
                  <a:srgbClr val="004AAD"/>
                </a:solidFill>
                <a:latin typeface="Squada One"/>
                <a:ea typeface="Squada One"/>
                <a:cs typeface="Squada One"/>
                <a:sym typeface="Squada One"/>
              </a:rPr>
              <a:t>× 2,350</a:t>
            </a:r>
            <a:r>
              <a:rPr lang="en-US" sz="8251" spc="165">
                <a:solidFill>
                  <a:srgbClr val="98D1E4"/>
                </a:solidFill>
                <a:latin typeface="Squada One"/>
                <a:ea typeface="Squada One"/>
                <a:cs typeface="Squada One"/>
                <a:sym typeface="Squada One"/>
              </a:rPr>
              <a:t> </a:t>
            </a:r>
            <a:r>
              <a:rPr lang="en-US" sz="8251" spc="165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=</a:t>
            </a:r>
            <a:r>
              <a:rPr lang="en-US" sz="8251" spc="165">
                <a:solidFill>
                  <a:srgbClr val="98D1E4"/>
                </a:solidFill>
                <a:latin typeface="Squada One"/>
                <a:ea typeface="Squada One"/>
                <a:cs typeface="Squada One"/>
                <a:sym typeface="Squada One"/>
              </a:rPr>
              <a:t> </a:t>
            </a:r>
            <a:r>
              <a:rPr lang="en-US" sz="8251" spc="165">
                <a:solidFill>
                  <a:srgbClr val="800000"/>
                </a:solidFill>
                <a:latin typeface="Squada One"/>
                <a:ea typeface="Squada One"/>
                <a:cs typeface="Squada One"/>
                <a:sym typeface="Squada One"/>
              </a:rPr>
              <a:t>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652291" y="9748971"/>
            <a:ext cx="2408177" cy="300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23"/>
              </a:lnSpc>
            </a:pPr>
            <a:r>
              <a:rPr lang="en-US" sz="1740" spc="26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[30] [31]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444" t="0" r="-3444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652291" y="9748971"/>
            <a:ext cx="2408177" cy="300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23"/>
              </a:lnSpc>
            </a:pPr>
            <a:r>
              <a:rPr lang="en-US" sz="1740" spc="26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[a] [6] [7]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64685" y="990600"/>
            <a:ext cx="13958630" cy="2588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64"/>
              </a:lnSpc>
              <a:spcBef>
                <a:spcPct val="0"/>
              </a:spcBef>
            </a:pPr>
            <a:r>
              <a:rPr lang="en-US" sz="8413" spc="168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A STATE MORE PEOPLE CAN CALL HOME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994030" y="2797172"/>
            <a:ext cx="2299939" cy="2057400"/>
          </a:xfrm>
          <a:custGeom>
            <a:avLst/>
            <a:gdLst/>
            <a:ahLst/>
            <a:cxnLst/>
            <a:rect r="r" b="b" t="t" l="l"/>
            <a:pathLst>
              <a:path h="2057400" w="2299939">
                <a:moveTo>
                  <a:pt x="0" y="0"/>
                </a:moveTo>
                <a:lnTo>
                  <a:pt x="2299940" y="0"/>
                </a:lnTo>
                <a:lnTo>
                  <a:pt x="229994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02082" y="5535749"/>
            <a:ext cx="13283836" cy="859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05"/>
              </a:lnSpc>
            </a:pPr>
            <a:r>
              <a:rPr lang="en-US" sz="6100" spc="122">
                <a:solidFill>
                  <a:srgbClr val="404040"/>
                </a:solidFill>
                <a:latin typeface="Squada One"/>
                <a:ea typeface="Squada One"/>
                <a:cs typeface="Squada One"/>
                <a:sym typeface="Squada One"/>
              </a:rPr>
              <a:t>THANK YOU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614700" y="6585498"/>
            <a:ext cx="9058600" cy="403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1"/>
              </a:lnSpc>
            </a:pPr>
            <a:r>
              <a:rPr lang="en-US" sz="2370" spc="35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One size does not fit all: Our shortage of smaller homes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990600"/>
            <a:ext cx="6623007" cy="553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77"/>
              </a:lnSpc>
            </a:pPr>
            <a:r>
              <a:rPr lang="en-US" b="true" sz="1620" spc="32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QUEENSLAND'S HOUSING MISMATCH: A GROWING CRISIS</a:t>
            </a:r>
          </a:p>
          <a:p>
            <a:pPr algn="l">
              <a:lnSpc>
                <a:spcPts val="1977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340026"/>
            <a:ext cx="2512675" cy="2814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83"/>
              </a:lnSpc>
            </a:pPr>
            <a:r>
              <a:rPr lang="en-US" sz="1707" spc="25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Eli J. Rifai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8986073"/>
            <a:ext cx="5088874" cy="53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83"/>
              </a:lnSpc>
            </a:pPr>
            <a:r>
              <a:rPr lang="en-US" sz="1707" spc="25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3rd Year</a:t>
            </a:r>
          </a:p>
          <a:p>
            <a:pPr algn="l">
              <a:lnSpc>
                <a:spcPts val="2083"/>
              </a:lnSpc>
            </a:pPr>
            <a:r>
              <a:rPr lang="en-US" sz="1707" spc="25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Bachelor of Regional &amp; Town Planning Student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993940" y="8924849"/>
            <a:ext cx="5265360" cy="567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23"/>
              </a:lnSpc>
            </a:pPr>
            <a:r>
              <a:rPr lang="en-US" sz="1740" spc="26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Queensland G</a:t>
            </a:r>
            <a:r>
              <a:rPr lang="en-US" sz="1740" spc="26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overnment Planning Award Wicked Planning Problem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746625" y="1349071"/>
            <a:ext cx="2512675" cy="300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23"/>
              </a:lnSpc>
            </a:pPr>
            <a:r>
              <a:rPr lang="en-US" sz="1740" spc="26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11/10/2024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8618077"/>
            <a:ext cx="4135708" cy="296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81"/>
              </a:lnSpc>
            </a:pPr>
            <a:r>
              <a:rPr lang="en-US" b="true" sz="1542" spc="30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THE UNIVERSITY OF QUEENSLAND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851123" y="8556853"/>
            <a:ext cx="2408177" cy="310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910"/>
              </a:lnSpc>
            </a:pPr>
            <a:r>
              <a:rPr lang="en-US" b="true" sz="1566" spc="31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PRODUCED FOR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851123" y="981075"/>
            <a:ext cx="2408177" cy="310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910"/>
              </a:lnSpc>
            </a:pPr>
            <a:r>
              <a:rPr lang="en-US" b="true" sz="1566" spc="31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DATE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1028700" y="2110731"/>
          <a:ext cx="16230600" cy="7019925"/>
        </p:xfrm>
        <a:graphic>
          <a:graphicData uri="http://schemas.openxmlformats.org/drawingml/2006/table">
            <a:tbl>
              <a:tblPr/>
              <a:tblGrid>
                <a:gridCol w="699929"/>
                <a:gridCol w="15530671"/>
              </a:tblGrid>
              <a:tr h="72390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[1]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Residential Tenancies Authority. (2024). </a:t>
                      </a:r>
                      <a:r>
                        <a:rPr lang="en-US" sz="1800" i="true">
                          <a:solidFill>
                            <a:srgbClr val="000000"/>
                          </a:solidFill>
                          <a:latin typeface="Klima Italics"/>
                          <a:ea typeface="Klima Italics"/>
                          <a:cs typeface="Klima Italics"/>
                          <a:sym typeface="Klima Italics"/>
                        </a:rPr>
                        <a:t>Median rents quarterly data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. Retrieved from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  <a:hlinkClick r:id="rId2" tooltip="https://www.rta.qld.gov.au/forms-resources/median-rents-quick-finder/median-rents-quarterly-data"/>
                        </a:rPr>
                        <a:t>https://www.rta.qld.gov.au/forms-resources/median-rents-quick-finder/median-rents-quarterly-data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[2]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Australian Bureau of Statistics (ABS). (2024). </a:t>
                      </a:r>
                      <a:r>
                        <a:rPr lang="en-US" sz="1800" i="true">
                          <a:solidFill>
                            <a:srgbClr val="000000"/>
                          </a:solidFill>
                          <a:latin typeface="Klima Italics"/>
                          <a:ea typeface="Klima Italics"/>
                          <a:cs typeface="Klima Italics"/>
                          <a:sym typeface="Klima Italics"/>
                        </a:rPr>
                        <a:t>Household and Family Projections, Australia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. Canberra: Australian Bureau of Statistics.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[3]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spc="26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Australian Bureau of Statistics (ABS). (2021). </a:t>
                      </a:r>
                      <a:r>
                        <a:rPr lang="en-US" sz="180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Australian Bureau of Statistics Aggregates 1961-2021. Canberra: Australian Bureau of Statistics.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90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[4]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Tilley, E. (2024, July 31).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It's official: We have the biggest homes in the world - and a supply problem. </a:t>
                      </a:r>
                      <a:r>
                        <a:rPr lang="en-US" sz="1800" i="true">
                          <a:solidFill>
                            <a:srgbClr val="000000"/>
                          </a:solidFill>
                          <a:latin typeface="Klima Italics"/>
                          <a:ea typeface="Klima Italics"/>
                          <a:cs typeface="Klima Italics"/>
                          <a:sym typeface="Klima Italics"/>
                        </a:rPr>
                        <a:t>Realestate.com.au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. Retrieved from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  <a:hlinkClick r:id="rId3" tooltip="https://www.realestate.com.au/news/its-official-we-have-the-biggest-homes-in-the-world-and-a-supply-problem"/>
                        </a:rPr>
                        <a:t>https://www.realestate.com.au/news/its-official-we-have-the-biggest-homes-in-the-world-and-a-supply-problem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[5</a:t>
                      </a:r>
                      <a:r>
                        <a:rPr lang="en-US" sz="180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spc="26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Australian Bureau of Statistics (ABS). (2021). Housing: Census. Canberra: Australian Bureau of Statistics.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[6]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Wetzstein, S. (2017).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The global urban housing affordability crisis. </a:t>
                      </a:r>
                      <a:r>
                        <a:rPr lang="en-US" sz="1800" i="true">
                          <a:solidFill>
                            <a:srgbClr val="000000"/>
                          </a:solidFill>
                          <a:latin typeface="Klima Italics"/>
                          <a:ea typeface="Klima Italics"/>
                          <a:cs typeface="Klima Italics"/>
                          <a:sym typeface="Klima Italics"/>
                        </a:rPr>
                        <a:t>Urban Studies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, 54(14), 3159-3177.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  <a:hlinkClick r:id="rId4" tooltip="https://doi.org/10.1177/0042098017711649"/>
                        </a:rPr>
                        <a:t>https://doi.org/10.1177/0042098017711649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82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[7]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Kelly, C. (2023, November 13).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 Renters on JobSeeker need at least 78% of income for one-bedroom apartment in capital cities, report finds. </a:t>
                      </a:r>
                      <a:r>
                        <a:rPr lang="en-US" sz="1800" i="true">
                          <a:solidFill>
                            <a:srgbClr val="000000"/>
                          </a:solidFill>
                          <a:latin typeface="Klima Italics"/>
                          <a:ea typeface="Klima Italics"/>
                          <a:cs typeface="Klima Italics"/>
                          <a:sym typeface="Klima Italics"/>
                        </a:rPr>
                        <a:t>The Guardian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. Retrieved from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  <a:hlinkClick r:id="rId5" tooltip="https://www.theguardian.com/australia-news/2023/nov/14/rent-affordability-index-prices-sydney-melbourne-brisbane-perth-adelaide"/>
                        </a:rPr>
                        <a:t>https://www.theguardian.com/australia-news/2023/nov/14/rent-affordability-index-prices-sydney-melbourne-brisbane-perth-adelaide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[8]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spc="26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Australian Bureau of Statistics (ABS). (2022). Housing Occupancy and Costs, July 2017 - June 2018. Retrieved from </a:t>
                      </a:r>
                      <a:r>
                        <a:rPr lang="en-US" b="true" sz="1800" spc="26" u="sng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  <a:hlinkClick r:id="rId6" tooltip="http://www.abs.gov.au"/>
                        </a:rPr>
                        <a:t>www.abs.gov.au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82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[9]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The University of Sydney. (2024, August 21).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Crushing consequences of housing crisis laid bare. Retrieved from </a:t>
                      </a:r>
                      <a:r>
                        <a:rPr lang="en-US" sz="1800" i="true" u="sng">
                          <a:solidFill>
                            <a:srgbClr val="000000"/>
                          </a:solidFill>
                          <a:latin typeface="Klima Italics"/>
                          <a:ea typeface="Klima Italics"/>
                          <a:cs typeface="Klima Italics"/>
                          <a:sym typeface="Klima Italics"/>
                          <a:hlinkClick r:id="rId7" tooltip="https://www.sydney.edu.au/news-opinion/news/2024/08/21/crushing-consequences-of-housing-crisis-laid-bare.html"/>
                        </a:rPr>
                        <a:t>The University of Sydney. (2024). </a:t>
                      </a:r>
                      <a:r>
                        <a:rPr lang="en-US" sz="1800" u="sng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  <a:hlinkClick r:id="rId8" tooltip="https://www.sydney.edu.au/news-opinion/news/2024/08/21/crushing-consequences-of-housing-crisis-laid-bare.html"/>
                        </a:rPr>
                        <a:t>Crushing consequences of housing crisis laid bare. [online] Available at: https://www.sydney.edu.au/news-opinion/news/2024/08/21/crushing-consequences-of-housing-crisis-laid-bare.html.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90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[10]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Hyam, R. (2024, January 29).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 Homelessness now "status quo" for low-income Queenslanders, as Brisbane records highest rent, energy hikes. ABC News. Retrieved from </a:t>
                      </a:r>
                      <a:r>
                        <a:rPr lang="en-US" sz="1800" u="sng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  <a:hlinkClick r:id="rId9" tooltip="https://www.abc.net.au/news/2024-01-29/qld-qcoss-cost-of-living-crisis-homelessness-housing/103399434"/>
                        </a:rPr>
                        <a:t>https://www.abc.net.au/news/2024-01-29/qld-qcoss-cost-of-living-crisis-homelessness-housing/103399434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90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[11]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Everybody's Home. (2023).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Housing Critical: The role of housing in solving critical skill shortages across the regions. Retrieved from </a:t>
                      </a:r>
                      <a:r>
                        <a:rPr lang="en-US" sz="1800" u="sng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  <a:hlinkClick r:id="rId10" tooltip="https://everybodyshome.com.au/resources/housing-criticalthe-role-of-housing-in-solving-critical-skill-shortages-across-the-regions/"/>
                        </a:rPr>
                        <a:t>https://everybodyshome.com.au/resources/housing-criticalthe-role-of-housing-in-solving-critical-skill-shortages-across-the-regions/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3" id="3"/>
          <p:cNvSpPr txBox="true"/>
          <p:nvPr/>
        </p:nvSpPr>
        <p:spPr>
          <a:xfrm rot="0">
            <a:off x="1028700" y="1009650"/>
            <a:ext cx="11205250" cy="1096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96"/>
              </a:lnSpc>
              <a:spcBef>
                <a:spcPct val="0"/>
              </a:spcBef>
            </a:pPr>
            <a:r>
              <a:rPr lang="en-US" sz="7128" spc="142">
                <a:solidFill>
                  <a:srgbClr val="404040"/>
                </a:solidFill>
                <a:latin typeface="Squada One"/>
                <a:ea typeface="Squada One"/>
                <a:cs typeface="Squada One"/>
                <a:sym typeface="Squada One"/>
              </a:rPr>
              <a:t>WORKS CITED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1028700" y="2110731"/>
          <a:ext cx="16230600" cy="7496175"/>
        </p:xfrm>
        <a:graphic>
          <a:graphicData uri="http://schemas.openxmlformats.org/drawingml/2006/table">
            <a:tbl>
              <a:tblPr/>
              <a:tblGrid>
                <a:gridCol w="699929"/>
                <a:gridCol w="15530671"/>
              </a:tblGrid>
              <a:tr h="10096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5"/>
                        </a:lnSpc>
                        <a:defRPr/>
                      </a:pPr>
                      <a:r>
                        <a:rPr lang="en-US" sz="1739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[12]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35"/>
                        </a:lnSpc>
                        <a:defRPr/>
                      </a:pPr>
                      <a:r>
                        <a:rPr lang="en-US" sz="1739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Liu, Y., Tan, J., Shen, J., &amp; Zhang, L. (2021).</a:t>
                      </a:r>
                      <a:r>
                        <a:rPr lang="en-US" sz="1739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 Assessing the Influence of Public Housing in Singapore. Retrieved from </a:t>
                      </a:r>
                      <a:r>
                        <a:rPr lang="en-US" sz="1739" i="true" u="sng">
                          <a:solidFill>
                            <a:srgbClr val="000000"/>
                          </a:solidFill>
                          <a:latin typeface="Klima Italics"/>
                          <a:ea typeface="Klima Italics"/>
                          <a:cs typeface="Klima Italics"/>
                          <a:sym typeface="Klima Italics"/>
                          <a:hlinkClick r:id="rId2" tooltip="https://www.clausiuspress.com/conferences/LNEMSS/EMCG%202021/Y0653.pdf"/>
                        </a:rPr>
                        <a:t>Liu, Y., Tan, J., Shen, J. and Zhang, L. (n.d.). </a:t>
                      </a:r>
                      <a:r>
                        <a:rPr lang="en-US" sz="1739" u="sng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  <a:hlinkClick r:id="rId3" tooltip="https://www.clausiuspress.com/conferences/LNEMSS/EMCG%202021/Y0653.pdf"/>
                        </a:rPr>
                        <a:t>Assessing the Influence of Public Housing in Singapore. [online] Available at: https://www.clausiuspress.com/conferences/LNEMSS/EMCG%202021/Y0653.pdf [Accessed 10 Oct. 2024].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6"/>
                        </a:lnSpc>
                        <a:defRPr/>
                      </a:pP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[13]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36"/>
                        </a:lnSpc>
                        <a:defRPr/>
                      </a:pPr>
                      <a:r>
                        <a:rPr lang="en-US" sz="1740" spc="26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Australian Bureau of Statistics. (2021). </a:t>
                      </a: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2021Census_G35_QLD_SA2 &amp; 2021Census_G41_QLD_SA2 Datacubes. Canberra: Australian Bureau of Statistics.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6"/>
                        </a:lnSpc>
                        <a:defRPr/>
                      </a:pP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[14]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35"/>
                        </a:lnSpc>
                        <a:defRPr/>
                      </a:pPr>
                      <a:r>
                        <a:rPr lang="en-US" sz="1739" spc="26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Warren, S., &amp; McAuliffe, D. (2021). </a:t>
                      </a:r>
                      <a:r>
                        <a:rPr lang="en-US" sz="1739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Homelessness and domestic and family violence in Queensland mining communities: The experiences of women and families accessing safe and affordable housing. The Extractive Industries and Society, 8(4), 100974. </a:t>
                      </a:r>
                      <a:r>
                        <a:rPr lang="en-US" sz="1739" spc="26" u="sng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  <a:hlinkClick r:id="rId4" tooltip="https://doi.org/10.1016/j.exis.2021.100974"/>
                        </a:rPr>
                        <a:t>https://doi.org/10.1016/j.exis.2021.100974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4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6"/>
                        </a:lnSpc>
                        <a:defRPr/>
                      </a:pP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[15]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36"/>
                        </a:lnSpc>
                        <a:defRPr/>
                      </a:pPr>
                      <a:r>
                        <a:rPr lang="en-US" sz="1740" spc="26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Australian Institute of Health and Welfare (AIHW). (2024).</a:t>
                      </a: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 Housing affordability. Retrieved from </a:t>
                      </a:r>
                      <a:r>
                        <a:rPr lang="en-US" sz="1740" spc="26" u="sng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  <a:hlinkClick r:id="rId5" tooltip="https://www.aihw.gov.au/reports/australias-welfare/housing-affordability"/>
                        </a:rPr>
                        <a:t>Australian Institute of Health and Welfare (AIHW), 2024. Housing affordability. Viewed 7 October 2024. Available at: https://www.aihw.gov.au/reports/australias-welfare/housing-affordability</a:t>
                      </a:r>
                      <a:r>
                        <a:rPr lang="en-US" b="true" sz="1740" spc="26" u="sng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  <a:hlinkClick r:id="rId6" tooltip="https://www.aihw.gov.au/reports/australias-welfare/housing-affordability"/>
                        </a:rPr>
                        <a:t>.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4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6"/>
                        </a:lnSpc>
                        <a:defRPr/>
                      </a:pP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[16]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36"/>
                        </a:lnSpc>
                        <a:defRPr/>
                      </a:pPr>
                      <a:r>
                        <a:rPr lang="en-US" sz="1740" spc="26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Australian Government Treasury. (2024).</a:t>
                      </a: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 Impact analysis: Supporting social and affordable housing under the Housing Australia Future Fund and the National Housing Accord. Retrieved from </a:t>
                      </a:r>
                      <a:r>
                        <a:rPr lang="en-US" sz="1740" spc="26" u="sng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  <a:hlinkClick r:id="rId7" tooltip="http://creativecommons.org/licenses/by/3.0/au/legalcode"/>
                        </a:rPr>
                        <a:t>Australian Government Treasury, 2024. Impact analysis: Supporting social and affordable housing under the Housing Australia Future Fund and the National Housing Accord. Available at: http://creativecommons.org/licenses/by/3.0/au/legalcode (Accessed: 29 September 2024).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6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6"/>
                        </a:lnSpc>
                        <a:defRPr/>
                      </a:pP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[17]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36"/>
                        </a:lnSpc>
                        <a:defRPr/>
                      </a:pPr>
                      <a:r>
                        <a:rPr lang="en-US" sz="1740" spc="26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Moseman, A. (2022). </a:t>
                      </a: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How much CO2 is emitted by building a new house? MIT Climate Portal. Retrieved from </a:t>
                      </a:r>
                      <a:r>
                        <a:rPr lang="en-US" sz="1740" spc="26" u="sng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  <a:hlinkClick r:id="rId8" tooltip="https://climate.mit.edu/ask-mit/how-much-co2-emitted-building-new-house"/>
                        </a:rPr>
                        <a:t>Moseman, A. (2022). How much CO2 is emitted by building a new house? [online] MIT Climate Portal. Available at: https://climate.mit.edu/ask-mit/how-much-co2-emitted-building-new-house.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6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6"/>
                        </a:lnSpc>
                        <a:defRPr/>
                      </a:pP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[18]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36"/>
                        </a:lnSpc>
                        <a:defRPr/>
                      </a:pPr>
                      <a:r>
                        <a:rPr lang="en-US" sz="1740" spc="26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Campbell, J. Y., &amp; Cocco, J. F. (2007). </a:t>
                      </a: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How do house prices affect consumption? Evidence from micro data. Journal of Monetary Economics, 54(3), 591-621. </a:t>
                      </a:r>
                      <a:r>
                        <a:rPr lang="en-US" sz="1740" spc="26" u="sng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  <a:hlinkClick r:id="rId9" tooltip="https://doi.org/10.1016/j.jmoneco.2005.10.016"/>
                        </a:rPr>
                        <a:t>Campbell, J.Y. and Cocco, J.F. (2007). How do house prices affect consumption? Evidence from micro data. Journal of Monetary Economics, 54(3), pp.591–621. doi:https://doi.org/10.1016/j.jmoneco.2005.10.016.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6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6"/>
                        </a:lnSpc>
                        <a:defRPr/>
                      </a:pP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[19]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36"/>
                        </a:lnSpc>
                        <a:defRPr/>
                      </a:pPr>
                      <a:r>
                        <a:rPr lang="en-US" sz="1740" spc="26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Fuller, R., Crawford, R., &amp; Leonard, D. (2009). </a:t>
                      </a: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What is wrong with a big house? Retrieved from </a:t>
                      </a:r>
                      <a:r>
                        <a:rPr lang="en-US" sz="1740" spc="26" u="sng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  <a:hlinkClick r:id="rId10" tooltip="http://anzasca.net/wp-content/uploads/2015/12/ANZAScA_2009_Fuller_Crawford_Leonard.pdf"/>
                        </a:rPr>
                        <a:t>Fuller, R., Crawford, R. and Leonard, D. (2009). What is wrong with a big house? [online] Available at: http://anzasca.net/wp-content/uploads/2015/12/ANZAScA_2009_Fuller_Crawford_Leonard.pdf [Accessed 10 Oct. 2024].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3" id="3"/>
          <p:cNvSpPr txBox="true"/>
          <p:nvPr/>
        </p:nvSpPr>
        <p:spPr>
          <a:xfrm rot="0">
            <a:off x="1028700" y="1009650"/>
            <a:ext cx="11205250" cy="1096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96"/>
              </a:lnSpc>
              <a:spcBef>
                <a:spcPct val="0"/>
              </a:spcBef>
            </a:pPr>
            <a:r>
              <a:rPr lang="en-US" sz="7128" spc="142">
                <a:solidFill>
                  <a:srgbClr val="404040"/>
                </a:solidFill>
                <a:latin typeface="Squada One"/>
                <a:ea typeface="Squada One"/>
                <a:cs typeface="Squada One"/>
                <a:sym typeface="Squada One"/>
              </a:rPr>
              <a:t>WORKS CITED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1028700" y="2110731"/>
          <a:ext cx="16230600" cy="7967245"/>
        </p:xfrm>
        <a:graphic>
          <a:graphicData uri="http://schemas.openxmlformats.org/drawingml/2006/table">
            <a:tbl>
              <a:tblPr/>
              <a:tblGrid>
                <a:gridCol w="699929"/>
                <a:gridCol w="15530671"/>
              </a:tblGrid>
              <a:tr h="10096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6"/>
                        </a:lnSpc>
                        <a:defRPr/>
                      </a:pP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[19]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36"/>
                        </a:lnSpc>
                        <a:defRPr/>
                      </a:pPr>
                      <a:r>
                        <a:rPr lang="en-US" sz="1740" spc="26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Fuller, R., Crawford, R., &amp; Leonard, D. (2009). </a:t>
                      </a: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What is wrong with a big house? Retrieved from </a:t>
                      </a:r>
                      <a:r>
                        <a:rPr lang="en-US" sz="1740" spc="26" u="sng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  <a:hlinkClick r:id="rId2" tooltip="http://anzasca.net/wp-content/uploads/2015/12/ANZAScA_2009_Fuller_Crawford_Leonard.pdf"/>
                        </a:rPr>
                        <a:t>Fuller, R., Crawford, R. and Leonard, D. (2009). What is wrong with a big house? [online] Available at: http://anzasca.net/wp-content/uploads/2015/12/ANZAScA_2009_Fuller_Crawford_Leonard.pdf [Accessed 10 Oct. 2024].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6"/>
                        </a:lnSpc>
                        <a:defRPr/>
                      </a:pP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[20]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36"/>
                        </a:lnSpc>
                        <a:defRPr/>
                      </a:pPr>
                      <a:r>
                        <a:rPr lang="en-US" sz="1740" spc="26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Kilman, C. (2016). </a:t>
                      </a: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Small House, Big Impact: The Effect of Tiny Houses on Community and Environment. Undergraduate Journal of Humanistic Studies, 2. Retrieved from </a:t>
                      </a:r>
                      <a:r>
                        <a:rPr lang="en-US" sz="1740" spc="26" u="sng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  <a:hlinkClick r:id="rId3" tooltip="http://carleton-wp-production.s3.amazonaws.com/uploads/sites/111/2019/07/charlie_kilman_tinyhouses__4_.pdf"/>
                        </a:rPr>
                        <a:t>http://carleton-wp-production.s3.amazonaws.com/uploads/sites/111/2019/07/charlie_kilman_tinyhouses__4_.pdf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6"/>
                        </a:lnSpc>
                        <a:defRPr/>
                      </a:pP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[21]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36"/>
                        </a:lnSpc>
                        <a:defRPr/>
                      </a:pPr>
                      <a:r>
                        <a:rPr lang="en-US" sz="1740" spc="26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OpenLot.com.au. (2021). </a:t>
                      </a: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Verde Residences - 204 Wadeville Street, Pallara QLD 4110. [online] Available at: https://www.openlot.com.au/verde-residences-pallara [Accessed 10 Oct. 2024].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6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6"/>
                        </a:lnSpc>
                        <a:defRPr/>
                      </a:pP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[22]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36"/>
                        </a:lnSpc>
                        <a:defRPr/>
                      </a:pPr>
                      <a:r>
                        <a:rPr lang="en-US" sz="1740" spc="26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Queensland Department of State Development, Infrastructure, Local Government and Planning. (2023). </a:t>
                      </a: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The micro lots that are challenging the great Australian dream. Retrieved from </a:t>
                      </a:r>
                      <a:r>
                        <a:rPr lang="en-US" sz="1740" spc="26" u="sng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  <a:hlinkClick r:id="rId4" tooltip="https://www.statedevelopment.qld.gov.au/news/the-micro-lots-that-are-challenging-the-great-australian-dream"/>
                        </a:rPr>
                        <a:t>https://www.statedevelopment.qld.gov.au/news/the-micro-lots-that-are-challenging-the-great-australian-dream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19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6"/>
                        </a:lnSpc>
                        <a:defRPr/>
                      </a:pP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[23]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36"/>
                        </a:lnSpc>
                        <a:defRPr/>
                      </a:pPr>
                      <a:r>
                        <a:rPr lang="en-US" sz="1740" spc="26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Queensland Department of State Development, Infrastructure, Local Government and Planning. (2024). </a:t>
                      </a: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Size doesn't matter. Retrieved from </a:t>
                      </a:r>
                      <a:r>
                        <a:rPr lang="en-US" sz="1740" spc="26" u="sng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  <a:hlinkClick r:id="rId5" tooltip="https://www.statedevelopment.qld.gov.au/news/size-doesnt-matter"/>
                        </a:rPr>
                        <a:t>https://www.statedevelopment.qld.gov.au/news/size-doesnt-matter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6"/>
                        </a:lnSpc>
                        <a:defRPr/>
                      </a:pP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[24]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36"/>
                        </a:lnSpc>
                        <a:defRPr/>
                      </a:pPr>
                      <a:r>
                        <a:rPr lang="en-US" sz="1740" spc="26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Launch Housing. (2019). </a:t>
                      </a: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Harris Transportable Housing Project. Retrieved from </a:t>
                      </a:r>
                      <a:r>
                        <a:rPr lang="en-US" sz="1740" spc="26" u="sng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  <a:hlinkClick r:id="rId6" tooltip="https://www.launchhousing.org.au/harris-transportable-housing-project"/>
                        </a:rPr>
                        <a:t>https://www.launchhousing.org.au/harris-transportable-housing-project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6"/>
                        </a:lnSpc>
                        <a:defRPr/>
                      </a:pP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[25]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36"/>
                        </a:lnSpc>
                        <a:defRPr/>
                      </a:pPr>
                      <a:r>
                        <a:rPr lang="en-US" sz="1740" spc="26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Hansen Partnership. (2021). </a:t>
                      </a: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Harris Transportable Housing Project - Hansen Partnership. [online] Available at: https://hansenpartnership.com.au/projects/harris-transportable-housing-project/ [Accessed 10 Oct. 2024].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6"/>
                        </a:lnSpc>
                        <a:defRPr/>
                      </a:pP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[26]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36"/>
                        </a:lnSpc>
                        <a:defRPr/>
                      </a:pPr>
                      <a:r>
                        <a:rPr lang="en-US" sz="1740" spc="26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Planning (Inclusionary Zoning Strategy) Amendment Bill 2023 (Qld). (2023). </a:t>
                      </a: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Queensland Legislation. Available at: https://www5.austlii.edu.au/au/legis/qld/bill/pzsab2023524/ (Accessed: 10 October 2024).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6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6"/>
                        </a:lnSpc>
                        <a:defRPr/>
                      </a:pP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[27]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36"/>
                        </a:lnSpc>
                        <a:defRPr/>
                      </a:pPr>
                      <a:r>
                        <a:rPr lang="en-US" sz="1740" spc="26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Sato, K., Feeney, K., &amp; Austin, S. (2024). </a:t>
                      </a: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Yes In Faith’s Backyard lobbies Queensland government to allow new houses on empty church land. ABC News. Retrieved October 10, 2024, from </a:t>
                      </a:r>
                      <a:r>
                        <a:rPr lang="en-US" sz="1740" spc="26" u="sng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  <a:hlinkClick r:id="rId7" tooltip="https://www.abc.net.au/news/2024-05-17/yes-in-faith-backyard-homes-on-church-land-queensland/103855258"/>
                        </a:rPr>
                        <a:t>https://www.abc.net.au/news/2024-05-17/yes-in-faith-backyard-homes-on-church-land-queensland/103855258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6"/>
                        </a:lnSpc>
                        <a:defRPr/>
                      </a:pP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[28]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36"/>
                        </a:lnSpc>
                        <a:defRPr/>
                      </a:pPr>
                      <a:r>
                        <a:rPr lang="en-US" sz="1740" spc="26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Cassidy, C. (2024). </a:t>
                      </a: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Australian universities face student housing crisis amid surging demand. The Guardian. Retrieved October 10, 2024, from </a:t>
                      </a:r>
                      <a:r>
                        <a:rPr lang="en-US" sz="1740" spc="26" u="sng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  <a:hlinkClick r:id="rId8" tooltip="https://www.theguardian.com/australia-news/article/2024/jun/09/australian-universities-student-housing"/>
                        </a:rPr>
                        <a:t>https://www.theguardian.com/australia-news/article/2024/jun/09/australian-universities-student-housing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3" id="3"/>
          <p:cNvSpPr txBox="true"/>
          <p:nvPr/>
        </p:nvSpPr>
        <p:spPr>
          <a:xfrm rot="0">
            <a:off x="1028700" y="1009650"/>
            <a:ext cx="11205250" cy="1096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96"/>
              </a:lnSpc>
              <a:spcBef>
                <a:spcPct val="0"/>
              </a:spcBef>
            </a:pPr>
            <a:r>
              <a:rPr lang="en-US" sz="7128" spc="142">
                <a:solidFill>
                  <a:srgbClr val="404040"/>
                </a:solidFill>
                <a:latin typeface="Squada One"/>
                <a:ea typeface="Squada One"/>
                <a:cs typeface="Squada One"/>
                <a:sym typeface="Squada One"/>
              </a:rPr>
              <a:t>WORKS CITED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F50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93916">
            <a:off x="1383945" y="-1251524"/>
            <a:ext cx="6539795" cy="9294283"/>
          </a:xfrm>
          <a:custGeom>
            <a:avLst/>
            <a:gdLst/>
            <a:ahLst/>
            <a:cxnLst/>
            <a:rect r="r" b="b" t="t" l="l"/>
            <a:pathLst>
              <a:path h="9294283" w="6539795">
                <a:moveTo>
                  <a:pt x="0" y="0"/>
                </a:moveTo>
                <a:lnTo>
                  <a:pt x="6539796" y="0"/>
                </a:lnTo>
                <a:lnTo>
                  <a:pt x="6539796" y="9294283"/>
                </a:lnTo>
                <a:lnTo>
                  <a:pt x="0" y="92942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03671" y="234804"/>
            <a:ext cx="8700343" cy="5633724"/>
          </a:xfrm>
          <a:prstGeom prst="rect">
            <a:avLst/>
          </a:prstGeom>
        </p:spPr>
      </p:pic>
      <p:sp>
        <p:nvSpPr>
          <p:cNvPr name="Freeform 4" id="4"/>
          <p:cNvSpPr/>
          <p:nvPr/>
        </p:nvSpPr>
        <p:spPr>
          <a:xfrm flipH="false" flipV="false" rot="5400000">
            <a:off x="11092512" y="-1157949"/>
            <a:ext cx="5447815" cy="8488098"/>
          </a:xfrm>
          <a:custGeom>
            <a:avLst/>
            <a:gdLst/>
            <a:ahLst/>
            <a:cxnLst/>
            <a:rect r="r" b="b" t="t" l="l"/>
            <a:pathLst>
              <a:path h="8488098" w="5447815">
                <a:moveTo>
                  <a:pt x="0" y="0"/>
                </a:moveTo>
                <a:lnTo>
                  <a:pt x="5447815" y="0"/>
                </a:lnTo>
                <a:lnTo>
                  <a:pt x="5447815" y="8488098"/>
                </a:lnTo>
                <a:lnTo>
                  <a:pt x="0" y="84880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400328" y="314248"/>
            <a:ext cx="8573424" cy="5543704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028700" y="5748711"/>
            <a:ext cx="7250286" cy="4038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490"/>
              </a:lnSpc>
            </a:pPr>
            <a:r>
              <a:rPr lang="en-US" sz="10490" spc="209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THE</a:t>
            </a:r>
          </a:p>
          <a:p>
            <a:pPr algn="l">
              <a:lnSpc>
                <a:spcPts val="10490"/>
              </a:lnSpc>
            </a:pPr>
            <a:r>
              <a:rPr lang="en-US" sz="10490" spc="209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DEMOGRAPHIC SHIFT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114780" y="6346658"/>
            <a:ext cx="7144520" cy="2973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3660"/>
              </a:lnSpc>
              <a:buFont typeface="Arial"/>
              <a:buChar char="•"/>
            </a:pPr>
            <a:r>
              <a:rPr lang="en-US" sz="3000" spc="44">
                <a:solidFill>
                  <a:srgbClr val="FFFFFF"/>
                </a:solidFill>
                <a:latin typeface="Klima"/>
                <a:ea typeface="Klima"/>
                <a:cs typeface="Klima"/>
                <a:sym typeface="Klima"/>
              </a:rPr>
              <a:t>Household size decrease: 3.6 (1961) → 2.5 (2021)</a:t>
            </a:r>
          </a:p>
          <a:p>
            <a:pPr algn="l" marL="660533" indent="-330266" lvl="1">
              <a:lnSpc>
                <a:spcPts val="3732"/>
              </a:lnSpc>
              <a:buFont typeface="Arial"/>
              <a:buChar char="•"/>
            </a:pPr>
            <a:r>
              <a:rPr lang="en-US" sz="3059" spc="45">
                <a:solidFill>
                  <a:srgbClr val="FFFFFF"/>
                </a:solidFill>
                <a:latin typeface="Klima"/>
                <a:ea typeface="Klima"/>
                <a:cs typeface="Klima"/>
                <a:sym typeface="Klima"/>
              </a:rPr>
              <a:t>A shift to starting families and marriage later in life</a:t>
            </a:r>
          </a:p>
          <a:p>
            <a:pPr algn="l" marL="660533" indent="-330266" lvl="1">
              <a:lnSpc>
                <a:spcPts val="3732"/>
              </a:lnSpc>
              <a:buFont typeface="Arial"/>
              <a:buChar char="•"/>
            </a:pPr>
            <a:r>
              <a:rPr lang="en-US" sz="3059" spc="45">
                <a:solidFill>
                  <a:srgbClr val="FFFFFF"/>
                </a:solidFill>
                <a:latin typeface="Klima"/>
                <a:ea typeface="Klima"/>
                <a:cs typeface="Klima"/>
                <a:sym typeface="Klima"/>
              </a:rPr>
              <a:t>Growing and longer living senior population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652291" y="9748971"/>
            <a:ext cx="2408177" cy="300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23"/>
              </a:lnSpc>
            </a:pPr>
            <a:r>
              <a:rPr lang="en-US" sz="1740" spc="26">
                <a:solidFill>
                  <a:srgbClr val="FFFFFF"/>
                </a:solidFill>
                <a:latin typeface="Klima"/>
                <a:ea typeface="Klima"/>
                <a:cs typeface="Klima"/>
                <a:sym typeface="Klima"/>
              </a:rPr>
              <a:t>[2] [3]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1028700" y="2110731"/>
          <a:ext cx="16230600" cy="3524250"/>
        </p:xfrm>
        <a:graphic>
          <a:graphicData uri="http://schemas.openxmlformats.org/drawingml/2006/table">
            <a:tbl>
              <a:tblPr/>
              <a:tblGrid>
                <a:gridCol w="699929"/>
                <a:gridCol w="15530671"/>
              </a:tblGrid>
              <a:tr h="7048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6"/>
                        </a:lnSpc>
                        <a:defRPr/>
                      </a:pP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[28]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36"/>
                        </a:lnSpc>
                        <a:defRPr/>
                      </a:pPr>
                      <a:r>
                        <a:rPr lang="en-US" sz="1740" spc="26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Cassidy, C. (2024). </a:t>
                      </a: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Australian universities face student housing crisis amid surging demand. The Guardian. Retrieved October 10, 2024, from </a:t>
                      </a:r>
                      <a:r>
                        <a:rPr lang="en-US" sz="1740" spc="26" u="sng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  <a:hlinkClick r:id="rId2" tooltip="https://www.theguardian.com/australia-news/article/2024/jun/09/australian-universities-student-housing"/>
                        </a:rPr>
                        <a:t>https://www.theguardian.com/australia-news/article/2024/jun/09/australian-universities-student-housing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6"/>
                        </a:lnSpc>
                        <a:defRPr/>
                      </a:pP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[29]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36"/>
                        </a:lnSpc>
                        <a:defRPr/>
                      </a:pPr>
                      <a:r>
                        <a:rPr lang="en-US" sz="1740" spc="26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Cox, W. and Pavletich, H. (2024). </a:t>
                      </a: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2024 Demographia International Housing Affordability. Frontier Centre for Public Policy. Available at: </a:t>
                      </a:r>
                      <a:r>
                        <a:rPr lang="en-US" sz="1740" spc="26" u="sng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  <a:hlinkClick r:id="rId3" tooltip="https://fcpp.org/wp-content/uploads/2024-Demographia-International-Housing-Affordability-2.pdf"/>
                        </a:rPr>
                        <a:t>https://fcpp.org/wp-content/uploads/2024-Demographia-International-Housing-Affordability-2.pdf</a:t>
                      </a: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 (Accessed: 10 October 2024).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6"/>
                        </a:lnSpc>
                        <a:defRPr/>
                      </a:pP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[30]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36"/>
                        </a:lnSpc>
                        <a:defRPr/>
                      </a:pPr>
                      <a:r>
                        <a:rPr lang="en-US" sz="1740" spc="26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National Population and Talent Division. (2023). </a:t>
                      </a: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Population in Brief 2023. Singapore: Government of Singapore. Available at: </a:t>
                      </a:r>
                      <a:r>
                        <a:rPr lang="en-US" sz="1740" spc="26" u="sng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  <a:hlinkClick r:id="rId4" tooltip="https://www.population.gov.sg/files/media-centre/publications/population-in-brief-2023.pdf"/>
                        </a:rPr>
                        <a:t>https://www.population.gov.sg/files/media-centre/publications/population-in-brief-2023.pdf</a:t>
                      </a: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 (Accessed: 10 October 2024).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6"/>
                        </a:lnSpc>
                        <a:defRPr/>
                      </a:pP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[31]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36"/>
                        </a:lnSpc>
                        <a:defRPr/>
                      </a:pPr>
                      <a:r>
                        <a:rPr lang="en-US" sz="1740" spc="26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Queensland Government Statistician’s Office. (2024). </a:t>
                      </a: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Queensland Population Counter. Queensland Government. Available at: </a:t>
                      </a:r>
                      <a:r>
                        <a:rPr lang="en-US" sz="1740" spc="26" u="sng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  <a:hlinkClick r:id="rId5" tooltip="https://www.qgso.qld.gov.au/statistics/theme/population/population-estimates/state-territories/qld-population-counter"/>
                        </a:rPr>
                        <a:t>https://www.qgso.qld.gov.au/statistics/theme/population/population-estimates/state-territories/qld-population-counter</a:t>
                      </a: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 (Accessed: 10 October 2024).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36"/>
                        </a:lnSpc>
                        <a:defRPr/>
                      </a:pP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[32]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36"/>
                        </a:lnSpc>
                        <a:defRPr/>
                      </a:pPr>
                      <a:r>
                        <a:rPr lang="en-US" sz="1740" spc="26" b="true">
                          <a:solidFill>
                            <a:srgbClr val="000000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realestate.com.au. (2024). </a:t>
                      </a: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Queensland properties for sale - 1 bedroom maximum. Available at: </a:t>
                      </a:r>
                      <a:r>
                        <a:rPr lang="en-US" sz="1740" spc="26" u="sng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  <a:hlinkClick r:id="rId6" tooltip="https://www.realestate.com.au/buy/in-queensland/list-1?maxBeds=1&amp;includeSurrounding=false&amp;activeSort=relevance&amp;source=refinement"/>
                        </a:rPr>
                        <a:t>https://www.realestate.com.au/buy/in-queensland/list-1?maxBeds=1&amp;includeSurrounding=false&amp;activeSort=relevance&amp;source=refinement</a:t>
                      </a:r>
                      <a:r>
                        <a:rPr lang="en-US" sz="1740" spc="26">
                          <a:solidFill>
                            <a:srgbClr val="000000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 (Accessed: 10 October 2024).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3" id="3"/>
          <p:cNvSpPr txBox="true"/>
          <p:nvPr/>
        </p:nvSpPr>
        <p:spPr>
          <a:xfrm rot="0">
            <a:off x="1028700" y="1009650"/>
            <a:ext cx="11205250" cy="1096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96"/>
              </a:lnSpc>
              <a:spcBef>
                <a:spcPct val="0"/>
              </a:spcBef>
            </a:pPr>
            <a:r>
              <a:rPr lang="en-US" sz="7128" spc="142">
                <a:solidFill>
                  <a:srgbClr val="404040"/>
                </a:solidFill>
                <a:latin typeface="Squada One"/>
                <a:ea typeface="Squada One"/>
                <a:cs typeface="Squada One"/>
                <a:sym typeface="Squada One"/>
              </a:rPr>
              <a:t>WORKS CITED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39617">
            <a:off x="619782" y="47625"/>
            <a:ext cx="6875252" cy="6700246"/>
          </a:xfrm>
          <a:custGeom>
            <a:avLst/>
            <a:gdLst/>
            <a:ahLst/>
            <a:cxnLst/>
            <a:rect r="r" b="b" t="t" l="l"/>
            <a:pathLst>
              <a:path h="6700246" w="6875252">
                <a:moveTo>
                  <a:pt x="0" y="0"/>
                </a:moveTo>
                <a:lnTo>
                  <a:pt x="6875252" y="0"/>
                </a:lnTo>
                <a:lnTo>
                  <a:pt x="6875252" y="6700246"/>
                </a:lnTo>
                <a:lnTo>
                  <a:pt x="0" y="6700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1028700" y="1028700"/>
          <a:ext cx="6019317" cy="4752975"/>
        </p:xfrm>
        <a:graphic>
          <a:graphicData uri="http://schemas.openxmlformats.org/drawingml/2006/table">
            <a:tbl>
              <a:tblPr/>
              <a:tblGrid>
                <a:gridCol w="1994853"/>
                <a:gridCol w="2265899"/>
                <a:gridCol w="1758565"/>
              </a:tblGrid>
              <a:tr h="100820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05"/>
                        </a:lnSpc>
                        <a:defRPr/>
                      </a:pPr>
                      <a:r>
                        <a:rPr lang="en-US" sz="1500" b="true">
                          <a:solidFill>
                            <a:srgbClr val="FFFEFF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Suburb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D5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05"/>
                        </a:lnSpc>
                        <a:defRPr/>
                      </a:pPr>
                      <a:r>
                        <a:rPr lang="en-US" sz="1500" b="true">
                          <a:solidFill>
                            <a:srgbClr val="FFFEFF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% of dwellings with 4 or more bedrooms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D5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05"/>
                        </a:lnSpc>
                        <a:defRPr/>
                      </a:pPr>
                      <a:r>
                        <a:rPr lang="en-US" sz="1500" b="true">
                          <a:solidFill>
                            <a:srgbClr val="FFFEFF"/>
                          </a:solidFill>
                          <a:latin typeface="Klima Bold"/>
                          <a:ea typeface="Klima Bold"/>
                          <a:cs typeface="Klima Bold"/>
                          <a:sym typeface="Klima Bold"/>
                        </a:rPr>
                        <a:t>Decade Developed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D58"/>
                    </a:solidFill>
                  </a:tcPr>
                </a:tc>
              </a:tr>
              <a:tr h="74895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05"/>
                        </a:lnSpc>
                        <a:defRPr/>
                      </a:pPr>
                      <a:r>
                        <a:rPr lang="en-US" sz="1500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Springfield Lakes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D5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05"/>
                        </a:lnSpc>
                        <a:defRPr/>
                      </a:pPr>
                      <a:r>
                        <a:rPr lang="en-US" sz="1500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87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D5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05"/>
                        </a:lnSpc>
                        <a:defRPr/>
                      </a:pPr>
                      <a:r>
                        <a:rPr lang="en-US" sz="1500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2010s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D58"/>
                    </a:solidFill>
                  </a:tcPr>
                </a:tc>
              </a:tr>
              <a:tr h="74895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05"/>
                        </a:lnSpc>
                        <a:defRPr/>
                      </a:pPr>
                      <a:r>
                        <a:rPr lang="en-US" sz="1500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Pallara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D5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05"/>
                        </a:lnSpc>
                        <a:defRPr/>
                      </a:pPr>
                      <a:r>
                        <a:rPr lang="en-US" sz="1500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84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D5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05"/>
                        </a:lnSpc>
                        <a:defRPr/>
                      </a:pPr>
                      <a:r>
                        <a:rPr lang="en-US" sz="1500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2010s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D58"/>
                    </a:solidFill>
                  </a:tcPr>
                </a:tc>
              </a:tr>
              <a:tr h="74895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05"/>
                        </a:lnSpc>
                        <a:defRPr/>
                      </a:pPr>
                      <a:r>
                        <a:rPr lang="en-US" sz="1500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Rochedale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D5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05"/>
                        </a:lnSpc>
                        <a:defRPr/>
                      </a:pPr>
                      <a:r>
                        <a:rPr lang="en-US" sz="1500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83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D5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05"/>
                        </a:lnSpc>
                        <a:defRPr/>
                      </a:pPr>
                      <a:r>
                        <a:rPr lang="en-US" sz="1500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2000-2010s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D58"/>
                    </a:solidFill>
                  </a:tcPr>
                </a:tc>
              </a:tr>
              <a:tr h="74895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05"/>
                        </a:lnSpc>
                        <a:defRPr/>
                      </a:pPr>
                      <a:r>
                        <a:rPr lang="en-US" sz="1500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North Lakes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D5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05"/>
                        </a:lnSpc>
                        <a:defRPr/>
                      </a:pPr>
                      <a:r>
                        <a:rPr lang="en-US" sz="1500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81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D5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05"/>
                        </a:lnSpc>
                        <a:defRPr/>
                      </a:pPr>
                      <a:r>
                        <a:rPr lang="en-US" sz="1500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2000s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D58"/>
                    </a:solidFill>
                  </a:tcPr>
                </a:tc>
              </a:tr>
              <a:tr h="74895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05"/>
                        </a:lnSpc>
                        <a:defRPr/>
                      </a:pPr>
                      <a:r>
                        <a:rPr lang="en-US" sz="1500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Flagstone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D5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05"/>
                        </a:lnSpc>
                        <a:defRPr/>
                      </a:pPr>
                      <a:r>
                        <a:rPr lang="en-US" sz="1500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80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D5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05"/>
                        </a:lnSpc>
                        <a:defRPr/>
                      </a:pPr>
                      <a:r>
                        <a:rPr lang="en-US" sz="1500">
                          <a:solidFill>
                            <a:srgbClr val="FFFEFF"/>
                          </a:solidFill>
                          <a:latin typeface="Klima"/>
                          <a:ea typeface="Klima"/>
                          <a:cs typeface="Klima"/>
                          <a:sym typeface="Klima"/>
                        </a:rPr>
                        <a:t>2010-2020s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D58"/>
                    </a:solidFill>
                  </a:tcPr>
                </a:tc>
              </a:tr>
            </a:tbl>
          </a:graphicData>
        </a:graphic>
      </p:graphicFrame>
      <p:sp>
        <p:nvSpPr>
          <p:cNvPr name="Freeform 4" id="4"/>
          <p:cNvSpPr/>
          <p:nvPr/>
        </p:nvSpPr>
        <p:spPr>
          <a:xfrm flipH="false" flipV="false" rot="5400000">
            <a:off x="9820067" y="1085636"/>
            <a:ext cx="7968170" cy="8115729"/>
          </a:xfrm>
          <a:custGeom>
            <a:avLst/>
            <a:gdLst/>
            <a:ahLst/>
            <a:cxnLst/>
            <a:rect r="r" b="b" t="t" l="l"/>
            <a:pathLst>
              <a:path h="8115729" w="7968170">
                <a:moveTo>
                  <a:pt x="0" y="0"/>
                </a:moveTo>
                <a:lnTo>
                  <a:pt x="7968170" y="0"/>
                </a:lnTo>
                <a:lnTo>
                  <a:pt x="7968170" y="8115728"/>
                </a:lnTo>
                <a:lnTo>
                  <a:pt x="0" y="81157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7632358"/>
            <a:ext cx="7250286" cy="1611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8"/>
              </a:lnSpc>
              <a:spcBef>
                <a:spcPct val="0"/>
              </a:spcBef>
            </a:pPr>
            <a:r>
              <a:rPr lang="en-US" sz="10490" spc="209">
                <a:solidFill>
                  <a:srgbClr val="404040"/>
                </a:solidFill>
                <a:latin typeface="Squada One"/>
                <a:ea typeface="Squada One"/>
                <a:cs typeface="Squada One"/>
                <a:sym typeface="Squada One"/>
              </a:rPr>
              <a:t>THE SHIFT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114780" y="2261235"/>
            <a:ext cx="7144520" cy="5697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3660"/>
              </a:lnSpc>
              <a:buFont typeface="Arial"/>
              <a:buChar char="•"/>
            </a:pPr>
            <a:r>
              <a:rPr lang="en-US" sz="3000" spc="44">
                <a:solidFill>
                  <a:srgbClr val="FFFEFF"/>
                </a:solidFill>
                <a:latin typeface="Klima"/>
                <a:ea typeface="Klima"/>
                <a:cs typeface="Klima"/>
                <a:sym typeface="Klima"/>
              </a:rPr>
              <a:t>In new major growth areas, over 80% of dwellings are being built with 4+ bedrooms</a:t>
            </a:r>
          </a:p>
          <a:p>
            <a:pPr algn="l">
              <a:lnSpc>
                <a:spcPts val="3660"/>
              </a:lnSpc>
            </a:pPr>
          </a:p>
          <a:p>
            <a:pPr algn="l" marL="647700" indent="-323850" lvl="1">
              <a:lnSpc>
                <a:spcPts val="3660"/>
              </a:lnSpc>
              <a:buFont typeface="Arial"/>
              <a:buChar char="•"/>
            </a:pPr>
            <a:r>
              <a:rPr lang="en-US" sz="3000" spc="44">
                <a:solidFill>
                  <a:srgbClr val="FFFEFF"/>
                </a:solidFill>
                <a:latin typeface="Klima"/>
                <a:ea typeface="Klima"/>
                <a:cs typeface="Klima"/>
                <a:sym typeface="Klima"/>
              </a:rPr>
              <a:t>State average for 4+ bedroom dwellings: 38.03%</a:t>
            </a:r>
          </a:p>
          <a:p>
            <a:pPr algn="l">
              <a:lnSpc>
                <a:spcPts val="3660"/>
              </a:lnSpc>
            </a:pPr>
          </a:p>
          <a:p>
            <a:pPr algn="l" marL="647700" indent="-323850" lvl="1">
              <a:lnSpc>
                <a:spcPts val="3660"/>
              </a:lnSpc>
              <a:buFont typeface="Arial"/>
              <a:buChar char="•"/>
            </a:pPr>
            <a:r>
              <a:rPr lang="en-US" sz="3000" spc="44">
                <a:solidFill>
                  <a:srgbClr val="FFFEFF"/>
                </a:solidFill>
                <a:latin typeface="Klima"/>
                <a:ea typeface="Klima"/>
                <a:cs typeface="Klima"/>
                <a:sym typeface="Klima"/>
              </a:rPr>
              <a:t>Queensland homes are the largest in the world by floor are</a:t>
            </a:r>
          </a:p>
          <a:p>
            <a:pPr algn="l">
              <a:lnSpc>
                <a:spcPts val="3660"/>
              </a:lnSpc>
            </a:pPr>
          </a:p>
          <a:p>
            <a:pPr algn="l" marL="647700" indent="-323850" lvl="1">
              <a:lnSpc>
                <a:spcPts val="3660"/>
              </a:lnSpc>
              <a:buFont typeface="Arial"/>
              <a:buChar char="•"/>
            </a:pPr>
            <a:r>
              <a:rPr lang="en-US" sz="3000" spc="44">
                <a:solidFill>
                  <a:srgbClr val="FFFEFF"/>
                </a:solidFill>
                <a:latin typeface="Klima"/>
                <a:ea typeface="Klima"/>
                <a:cs typeface="Klima"/>
                <a:sym typeface="Klima"/>
              </a:rPr>
              <a:t>Over 75% of Queensland dwellings have one or more bedrooms vacant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652291" y="9748971"/>
            <a:ext cx="2408177" cy="300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23"/>
              </a:lnSpc>
            </a:pPr>
            <a:r>
              <a:rPr lang="en-US" sz="1740" spc="26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[4] [5]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7206591"/>
            <a:ext cx="16230600" cy="746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3600" spc="72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New Builds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09365" y="1555453"/>
            <a:ext cx="7859808" cy="806131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562173" y="1615170"/>
            <a:ext cx="7264665" cy="8049643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028700" y="923925"/>
            <a:ext cx="6551609" cy="855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405"/>
              </a:lnSpc>
              <a:spcBef>
                <a:spcPct val="0"/>
              </a:spcBef>
            </a:pPr>
            <a:r>
              <a:rPr lang="en-US" b="true" sz="4430" spc="88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No. of bedrooms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684331" y="923925"/>
            <a:ext cx="6574969" cy="855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5"/>
              </a:lnSpc>
              <a:spcBef>
                <a:spcPct val="0"/>
              </a:spcBef>
            </a:pPr>
            <a:r>
              <a:rPr lang="en-US" b="true" sz="4430" spc="88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No. of occupants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652291" y="9748971"/>
            <a:ext cx="2408177" cy="300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23"/>
              </a:lnSpc>
            </a:pPr>
            <a:r>
              <a:rPr lang="en-US" sz="1740" spc="26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[5]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860978" y="2437319"/>
            <a:ext cx="6566045" cy="656604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860978" y="2437319"/>
            <a:ext cx="6566045" cy="6566045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028700" y="923925"/>
            <a:ext cx="6551609" cy="855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405"/>
              </a:lnSpc>
              <a:spcBef>
                <a:spcPct val="0"/>
              </a:spcBef>
            </a:pPr>
            <a:r>
              <a:rPr lang="en-US" b="true" sz="4430" spc="88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No. of bedrooms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684331" y="923925"/>
            <a:ext cx="6574969" cy="855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5"/>
              </a:lnSpc>
              <a:spcBef>
                <a:spcPct val="0"/>
              </a:spcBef>
            </a:pPr>
            <a:r>
              <a:rPr lang="en-US" b="true" sz="4430" spc="88">
                <a:solidFill>
                  <a:srgbClr val="000000"/>
                </a:solidFill>
                <a:latin typeface="Klima Bold"/>
                <a:ea typeface="Klima Bold"/>
                <a:cs typeface="Klima Bold"/>
                <a:sym typeface="Klima Bold"/>
              </a:rPr>
              <a:t>No. of occupants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-1478291" y="1731822"/>
            <a:ext cx="9058600" cy="403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91"/>
              </a:lnSpc>
            </a:pPr>
            <a:r>
              <a:rPr lang="en-US" sz="2370" spc="35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Inner circle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684331" y="1731822"/>
            <a:ext cx="9058600" cy="403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91"/>
              </a:lnSpc>
            </a:pPr>
            <a:r>
              <a:rPr lang="en-US" sz="2370" spc="35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Outer circle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652291" y="9748971"/>
            <a:ext cx="2408177" cy="300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23"/>
              </a:lnSpc>
            </a:pPr>
            <a:r>
              <a:rPr lang="en-US" sz="1740" spc="26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[5]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FFF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24018" y="-1308100"/>
            <a:ext cx="11839965" cy="11595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5000" spc="1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UNFAIR</a:t>
            </a:r>
          </a:p>
          <a:p>
            <a:pPr algn="ctr">
              <a:lnSpc>
                <a:spcPts val="5750"/>
              </a:lnSpc>
            </a:pPr>
            <a:r>
              <a:rPr lang="en-US" sz="5000" spc="1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UNFAIR</a:t>
            </a:r>
          </a:p>
          <a:p>
            <a:pPr algn="ctr">
              <a:lnSpc>
                <a:spcPts val="5750"/>
              </a:lnSpc>
            </a:pPr>
            <a:r>
              <a:rPr lang="en-US" sz="5000" spc="1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UNSUSTAINABLE</a:t>
            </a:r>
          </a:p>
          <a:p>
            <a:pPr algn="ctr">
              <a:lnSpc>
                <a:spcPts val="5750"/>
              </a:lnSpc>
            </a:pPr>
            <a:r>
              <a:rPr lang="en-US" sz="5000" spc="1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INEQUITABLE</a:t>
            </a:r>
          </a:p>
          <a:p>
            <a:pPr algn="ctr">
              <a:lnSpc>
                <a:spcPts val="5750"/>
              </a:lnSpc>
            </a:pPr>
            <a:r>
              <a:rPr lang="en-US" sz="5000" spc="1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INACCESSIBLE</a:t>
            </a:r>
          </a:p>
          <a:p>
            <a:pPr algn="ctr">
              <a:lnSpc>
                <a:spcPts val="5750"/>
              </a:lnSpc>
            </a:pPr>
            <a:r>
              <a:rPr lang="en-US" sz="5000" spc="1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OVERPRICED</a:t>
            </a:r>
          </a:p>
          <a:p>
            <a:pPr algn="ctr">
              <a:lnSpc>
                <a:spcPts val="5750"/>
              </a:lnSpc>
            </a:pPr>
            <a:r>
              <a:rPr lang="en-US" sz="5000" spc="1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MARGINALIZING</a:t>
            </a:r>
          </a:p>
          <a:p>
            <a:pPr algn="ctr">
              <a:lnSpc>
                <a:spcPts val="5750"/>
              </a:lnSpc>
            </a:pPr>
            <a:r>
              <a:rPr lang="en-US" sz="5000" spc="1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DISCONNECTED</a:t>
            </a:r>
          </a:p>
          <a:p>
            <a:pPr algn="ctr">
              <a:lnSpc>
                <a:spcPts val="5750"/>
              </a:lnSpc>
            </a:pPr>
            <a:r>
              <a:rPr lang="en-US" sz="5000" spc="1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INADEQUATE</a:t>
            </a:r>
          </a:p>
          <a:p>
            <a:pPr algn="ctr">
              <a:lnSpc>
                <a:spcPts val="5750"/>
              </a:lnSpc>
            </a:pPr>
            <a:r>
              <a:rPr lang="en-US" sz="5000" spc="1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DYSFUNCTIONAL</a:t>
            </a:r>
          </a:p>
          <a:p>
            <a:pPr algn="ctr">
              <a:lnSpc>
                <a:spcPts val="5750"/>
              </a:lnSpc>
            </a:pPr>
            <a:r>
              <a:rPr lang="en-US" sz="5000" spc="1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EXCLUSIONARY</a:t>
            </a:r>
          </a:p>
          <a:p>
            <a:pPr algn="ctr">
              <a:lnSpc>
                <a:spcPts val="5750"/>
              </a:lnSpc>
            </a:pPr>
            <a:r>
              <a:rPr lang="en-US" sz="5000" spc="1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TRANSIENT</a:t>
            </a:r>
          </a:p>
          <a:p>
            <a:pPr algn="ctr">
              <a:lnSpc>
                <a:spcPts val="5750"/>
              </a:lnSpc>
            </a:pPr>
            <a:r>
              <a:rPr lang="en-US" sz="5000" spc="1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FRAGMENTED</a:t>
            </a:r>
          </a:p>
          <a:p>
            <a:pPr algn="ctr">
              <a:lnSpc>
                <a:spcPts val="5750"/>
              </a:lnSpc>
            </a:pPr>
            <a:r>
              <a:rPr lang="en-US" sz="5000" spc="1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DISPARAGING</a:t>
            </a:r>
          </a:p>
          <a:p>
            <a:pPr algn="ctr">
              <a:lnSpc>
                <a:spcPts val="5750"/>
              </a:lnSpc>
            </a:pPr>
            <a:r>
              <a:rPr lang="en-US" sz="5000" spc="1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DISCRIMINATORY</a:t>
            </a:r>
          </a:p>
          <a:p>
            <a:pPr algn="ctr">
              <a:lnSpc>
                <a:spcPts val="5750"/>
              </a:lnSpc>
            </a:pPr>
            <a:r>
              <a:rPr lang="en-US" sz="5000" spc="1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IMBALANCED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5652291" y="9748971"/>
            <a:ext cx="2408177" cy="300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23"/>
              </a:lnSpc>
            </a:pPr>
            <a:r>
              <a:rPr lang="en-US" sz="1740" spc="26">
                <a:solidFill>
                  <a:srgbClr val="000000"/>
                </a:solidFill>
                <a:latin typeface="Klima"/>
                <a:ea typeface="Klima"/>
                <a:cs typeface="Klima"/>
                <a:sym typeface="Klima"/>
              </a:rPr>
              <a:t>[6]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5308502"/>
            <a:ext cx="10468888" cy="1306889"/>
            <a:chOff x="0" y="0"/>
            <a:chExt cx="13958517" cy="174251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29036"/>
              <a:ext cx="1713483" cy="1713483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ln cap="sq">
                <a:noFill/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23"/>
                  </a:lnSpc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0" y="-96356"/>
              <a:ext cx="1713483" cy="17928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8000" spc="160">
                  <a:solidFill>
                    <a:srgbClr val="F4F4F4"/>
                  </a:solidFill>
                  <a:latin typeface="Squada One"/>
                  <a:ea typeface="Squada One"/>
                  <a:cs typeface="Squada One"/>
                  <a:sym typeface="Squada One"/>
                </a:rPr>
                <a:t>2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717758" y="-19050"/>
              <a:ext cx="11240759" cy="17177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264"/>
                </a:lnSpc>
                <a:spcBef>
                  <a:spcPct val="0"/>
                </a:spcBef>
              </a:pPr>
              <a:r>
                <a:rPr lang="en-US" sz="8413" spc="168">
                  <a:solidFill>
                    <a:srgbClr val="000000"/>
                  </a:solidFill>
                  <a:latin typeface="Squada One"/>
                  <a:ea typeface="Squada One"/>
                  <a:cs typeface="Squada One"/>
                  <a:sym typeface="Squada One"/>
                </a:rPr>
                <a:t>SOCIAL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3165125"/>
            <a:ext cx="10468888" cy="1285112"/>
            <a:chOff x="0" y="0"/>
            <a:chExt cx="13958517" cy="1713483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713483" cy="1713483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0000">
                      <a:alpha val="100000"/>
                    </a:srgbClr>
                  </a:gs>
                  <a:gs pos="100000">
                    <a:srgbClr val="3533CD">
                      <a:alpha val="100000"/>
                    </a:srgbClr>
                  </a:gs>
                </a:gsLst>
                <a:lin ang="0"/>
              </a:gradFill>
              <a:ln cap="sq">
                <a:noFill/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39682" lIns="39682" bIns="39682" rIns="39682"/>
              <a:lstStyle/>
              <a:p>
                <a:pPr algn="ctr">
                  <a:lnSpc>
                    <a:spcPts val="2123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143913" y="-125391"/>
              <a:ext cx="1425657" cy="17928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8000" spc="160">
                  <a:solidFill>
                    <a:srgbClr val="F4F4F4">
                      <a:alpha val="82745"/>
                    </a:srgbClr>
                  </a:solidFill>
                  <a:latin typeface="Squada One"/>
                  <a:ea typeface="Squada One"/>
                  <a:cs typeface="Squada One"/>
                  <a:sym typeface="Squada One"/>
                </a:rPr>
                <a:t>1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2717758" y="-19050"/>
              <a:ext cx="11240759" cy="17177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264"/>
                </a:lnSpc>
                <a:spcBef>
                  <a:spcPct val="0"/>
                </a:spcBef>
              </a:pPr>
              <a:r>
                <a:rPr lang="en-US" sz="8413" spc="168">
                  <a:solidFill>
                    <a:srgbClr val="000000"/>
                  </a:solidFill>
                  <a:latin typeface="Squada One"/>
                  <a:ea typeface="Squada One"/>
                  <a:cs typeface="Squada One"/>
                  <a:sym typeface="Squada One"/>
                </a:rPr>
                <a:t>ECONOMIC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28700" y="7473655"/>
            <a:ext cx="14008279" cy="1274029"/>
            <a:chOff x="0" y="0"/>
            <a:chExt cx="18677706" cy="1698705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5102"/>
              <a:ext cx="1693603" cy="1693603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1F5014">
                      <a:alpha val="100000"/>
                    </a:srgbClr>
                  </a:gs>
                  <a:gs pos="100000">
                    <a:srgbClr val="86B23F">
                      <a:alpha val="100000"/>
                    </a:srgbClr>
                  </a:gs>
                </a:gsLst>
                <a:lin ang="0"/>
              </a:gradFill>
              <a:ln cap="sq">
                <a:noFill/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23"/>
                  </a:lnSpc>
                </a:pPr>
              </a:p>
            </p:txBody>
          </p:sp>
        </p:grpSp>
        <p:sp>
          <p:nvSpPr>
            <p:cNvPr name="TextBox 18" id="18"/>
            <p:cNvSpPr txBox="true"/>
            <p:nvPr/>
          </p:nvSpPr>
          <p:spPr>
            <a:xfrm rot="0">
              <a:off x="0" y="-130229"/>
              <a:ext cx="1693603" cy="17928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8000" spc="160">
                  <a:solidFill>
                    <a:srgbClr val="F4F4F4"/>
                  </a:solidFill>
                  <a:latin typeface="Squada One"/>
                  <a:ea typeface="Squada One"/>
                  <a:cs typeface="Squada One"/>
                  <a:sym typeface="Squada One"/>
                </a:rPr>
                <a:t>3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2717758" y="-19050"/>
              <a:ext cx="15959947" cy="17177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264"/>
                </a:lnSpc>
                <a:spcBef>
                  <a:spcPct val="0"/>
                </a:spcBef>
              </a:pPr>
              <a:r>
                <a:rPr lang="en-US" sz="8413" spc="168">
                  <a:solidFill>
                    <a:srgbClr val="000000"/>
                  </a:solidFill>
                  <a:latin typeface="Squada One"/>
                  <a:ea typeface="Squada One"/>
                  <a:cs typeface="Squada One"/>
                  <a:sym typeface="Squada One"/>
                </a:rPr>
                <a:t>ENVIRONMENTAL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028700" y="469549"/>
            <a:ext cx="11839965" cy="180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999"/>
              </a:lnSpc>
            </a:pPr>
            <a:r>
              <a:rPr lang="en-US" sz="9999" spc="199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rPr>
              <a:t>THE COST OF INACTION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terms:modified xsi:type="dcterms:W3CDTF">2011-08-01T06:04:30Z</dcterms:modified>
  <dc:identifier>DAGSq45mmPY</dc:identifier>
</cp:coreProperties>
</file>